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4"/>
  </p:notesMasterIdLst>
  <p:sldIdLst>
    <p:sldId id="257" r:id="rId2"/>
    <p:sldId id="258" r:id="rId3"/>
    <p:sldId id="259" r:id="rId4"/>
    <p:sldId id="260" r:id="rId5"/>
    <p:sldId id="261" r:id="rId6"/>
    <p:sldId id="374" r:id="rId7"/>
    <p:sldId id="262" r:id="rId8"/>
    <p:sldId id="263" r:id="rId9"/>
    <p:sldId id="274" r:id="rId10"/>
    <p:sldId id="372" r:id="rId11"/>
    <p:sldId id="264" r:id="rId12"/>
    <p:sldId id="376" r:id="rId13"/>
    <p:sldId id="377" r:id="rId14"/>
    <p:sldId id="378" r:id="rId15"/>
    <p:sldId id="375" r:id="rId16"/>
    <p:sldId id="371" r:id="rId17"/>
    <p:sldId id="266" r:id="rId18"/>
    <p:sldId id="366" r:id="rId19"/>
    <p:sldId id="368" r:id="rId20"/>
    <p:sldId id="268" r:id="rId21"/>
    <p:sldId id="269" r:id="rId22"/>
    <p:sldId id="270" r:id="rId23"/>
    <p:sldId id="285" r:id="rId24"/>
    <p:sldId id="373" r:id="rId25"/>
    <p:sldId id="370" r:id="rId26"/>
    <p:sldId id="275" r:id="rId27"/>
    <p:sldId id="276" r:id="rId28"/>
    <p:sldId id="277" r:id="rId29"/>
    <p:sldId id="278" r:id="rId30"/>
    <p:sldId id="279" r:id="rId31"/>
    <p:sldId id="280" r:id="rId32"/>
    <p:sldId id="281" r:id="rId33"/>
    <p:sldId id="286" r:id="rId34"/>
    <p:sldId id="289" r:id="rId35"/>
    <p:sldId id="287" r:id="rId36"/>
    <p:sldId id="290" r:id="rId37"/>
    <p:sldId id="273" r:id="rId38"/>
    <p:sldId id="291" r:id="rId39"/>
    <p:sldId id="369" r:id="rId40"/>
    <p:sldId id="294" r:id="rId41"/>
    <p:sldId id="296" r:id="rId42"/>
    <p:sldId id="297" r:id="rId43"/>
    <p:sldId id="300" r:id="rId44"/>
    <p:sldId id="302" r:id="rId45"/>
    <p:sldId id="307" r:id="rId46"/>
    <p:sldId id="308" r:id="rId47"/>
    <p:sldId id="309" r:id="rId48"/>
    <p:sldId id="310" r:id="rId49"/>
    <p:sldId id="365" r:id="rId50"/>
    <p:sldId id="314"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5" r:id="rId64"/>
    <p:sldId id="336" r:id="rId65"/>
    <p:sldId id="337" r:id="rId66"/>
    <p:sldId id="338" r:id="rId67"/>
    <p:sldId id="339"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2" r:id="rId81"/>
    <p:sldId id="353" r:id="rId82"/>
    <p:sldId id="354" r:id="rId83"/>
    <p:sldId id="355" r:id="rId84"/>
    <p:sldId id="356" r:id="rId85"/>
    <p:sldId id="357" r:id="rId86"/>
    <p:sldId id="358" r:id="rId87"/>
    <p:sldId id="359" r:id="rId88"/>
    <p:sldId id="360" r:id="rId89"/>
    <p:sldId id="361" r:id="rId90"/>
    <p:sldId id="362" r:id="rId91"/>
    <p:sldId id="363" r:id="rId92"/>
    <p:sldId id="36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ITD\Desktop\whi%20is%20the%20best.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ITD\Desktop\whi%20is%20the%20best.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spPr>
            <a:ln w="9525" cap="flat" cmpd="sng" algn="ctr">
              <a:solidFill>
                <a:schemeClr val="accent1">
                  <a:alpha val="70000"/>
                </a:schemeClr>
              </a:solidFill>
              <a:prstDash val="sysDot"/>
              <a:round/>
            </a:ln>
            <a:effectLst/>
          </c:spPr>
          <c:marker>
            <c:symbol val="circle"/>
            <c:size val="5"/>
            <c:spPr>
              <a:gradFill rotWithShape="1">
                <a:gsLst>
                  <a:gs pos="0">
                    <a:schemeClr val="accent1">
                      <a:tint val="60000"/>
                      <a:lumMod val="110000"/>
                    </a:schemeClr>
                  </a:gs>
                  <a:gs pos="100000">
                    <a:schemeClr val="accent1">
                      <a:tint val="82000"/>
                    </a:schemeClr>
                  </a:gs>
                </a:gsLst>
                <a:lin ang="5400000" scaled="0"/>
              </a:gradFill>
              <a:ln w="9525" cap="flat" cmpd="sng" algn="ctr">
                <a:solidFill>
                  <a:schemeClr val="accent1">
                    <a:shade val="95000"/>
                  </a:schemeClr>
                </a:solidFill>
                <a:round/>
              </a:ln>
              <a:effectLst/>
            </c:spPr>
          </c:marker>
          <c:xVal>
            <c:numRef>
              <c:f>Sheet1!$D$3:$D$21</c:f>
              <c:numCache>
                <c:formatCode>General</c:formatCode>
                <c:ptCount val="19"/>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numCache>
            </c:numRef>
          </c:xVal>
          <c:yVal>
            <c:numRef>
              <c:f>Sheet1!$E$3:$E$21</c:f>
              <c:numCache>
                <c:formatCode>General</c:formatCode>
                <c:ptCount val="19"/>
                <c:pt idx="0">
                  <c:v>0</c:v>
                </c:pt>
                <c:pt idx="1">
                  <c:v>0.32</c:v>
                </c:pt>
                <c:pt idx="2">
                  <c:v>0.59</c:v>
                </c:pt>
                <c:pt idx="3">
                  <c:v>0.83</c:v>
                </c:pt>
                <c:pt idx="4">
                  <c:v>1.04</c:v>
                </c:pt>
                <c:pt idx="5">
                  <c:v>1.24</c:v>
                </c:pt>
                <c:pt idx="6">
                  <c:v>1.42</c:v>
                </c:pt>
                <c:pt idx="7">
                  <c:v>1.59</c:v>
                </c:pt>
                <c:pt idx="8">
                  <c:v>1.75</c:v>
                </c:pt>
                <c:pt idx="9">
                  <c:v>1.91</c:v>
                </c:pt>
                <c:pt idx="10">
                  <c:v>2.0499999999999998</c:v>
                </c:pt>
                <c:pt idx="11">
                  <c:v>2.2000000000000002</c:v>
                </c:pt>
                <c:pt idx="12">
                  <c:v>2.33</c:v>
                </c:pt>
                <c:pt idx="13">
                  <c:v>2.46</c:v>
                </c:pt>
                <c:pt idx="14">
                  <c:v>2.59</c:v>
                </c:pt>
                <c:pt idx="15">
                  <c:v>2.71</c:v>
                </c:pt>
                <c:pt idx="16">
                  <c:v>2.83</c:v>
                </c:pt>
                <c:pt idx="17">
                  <c:v>2.95</c:v>
                </c:pt>
                <c:pt idx="18">
                  <c:v>3.06</c:v>
                </c:pt>
              </c:numCache>
            </c:numRef>
          </c:yVal>
          <c:smooth val="0"/>
        </c:ser>
        <c:dLbls>
          <c:showLegendKey val="0"/>
          <c:showVal val="0"/>
          <c:showCatName val="0"/>
          <c:showSerName val="0"/>
          <c:showPercent val="0"/>
          <c:showBubbleSize val="0"/>
        </c:dLbls>
        <c:axId val="1770341792"/>
        <c:axId val="1770351584"/>
      </c:scatterChart>
      <c:valAx>
        <c:axId val="177034179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770351584"/>
        <c:crosses val="autoZero"/>
        <c:crossBetween val="midCat"/>
      </c:valAx>
      <c:valAx>
        <c:axId val="177035158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770341792"/>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spPr>
            <a:ln w="9525" cap="flat" cmpd="sng" algn="ctr">
              <a:solidFill>
                <a:schemeClr val="accent1">
                  <a:alpha val="70000"/>
                </a:schemeClr>
              </a:solidFill>
              <a:prstDash val="sysDot"/>
              <a:round/>
            </a:ln>
            <a:effectLst/>
          </c:spPr>
          <c:marker>
            <c:symbol val="circle"/>
            <c:size val="5"/>
            <c:spPr>
              <a:gradFill rotWithShape="1">
                <a:gsLst>
                  <a:gs pos="0">
                    <a:schemeClr val="accent1">
                      <a:tint val="60000"/>
                      <a:lumMod val="110000"/>
                    </a:schemeClr>
                  </a:gs>
                  <a:gs pos="100000">
                    <a:schemeClr val="accent1">
                      <a:tint val="82000"/>
                    </a:schemeClr>
                  </a:gs>
                </a:gsLst>
                <a:lin ang="5400000" scaled="0"/>
              </a:gradFill>
              <a:ln w="9525" cap="flat" cmpd="sng" algn="ctr">
                <a:solidFill>
                  <a:schemeClr val="accent1">
                    <a:shade val="95000"/>
                  </a:schemeClr>
                </a:solidFill>
                <a:round/>
              </a:ln>
              <a:effectLst/>
            </c:spPr>
          </c:marker>
          <c:xVal>
            <c:numRef>
              <c:f>Sheet1!$D$3:$D$21</c:f>
              <c:numCache>
                <c:formatCode>General</c:formatCode>
                <c:ptCount val="19"/>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numCache>
            </c:numRef>
          </c:xVal>
          <c:yVal>
            <c:numRef>
              <c:f>Sheet1!$E$3:$E$21</c:f>
              <c:numCache>
                <c:formatCode>General</c:formatCode>
                <c:ptCount val="19"/>
                <c:pt idx="0">
                  <c:v>0</c:v>
                </c:pt>
                <c:pt idx="1">
                  <c:v>0.32</c:v>
                </c:pt>
                <c:pt idx="2">
                  <c:v>0.59</c:v>
                </c:pt>
                <c:pt idx="3">
                  <c:v>0.83</c:v>
                </c:pt>
                <c:pt idx="4">
                  <c:v>1.04</c:v>
                </c:pt>
                <c:pt idx="5">
                  <c:v>1.24</c:v>
                </c:pt>
                <c:pt idx="6">
                  <c:v>1.42</c:v>
                </c:pt>
                <c:pt idx="7">
                  <c:v>1.59</c:v>
                </c:pt>
                <c:pt idx="8">
                  <c:v>1.75</c:v>
                </c:pt>
                <c:pt idx="9">
                  <c:v>1.91</c:v>
                </c:pt>
                <c:pt idx="10">
                  <c:v>2.0499999999999998</c:v>
                </c:pt>
                <c:pt idx="11">
                  <c:v>2.2000000000000002</c:v>
                </c:pt>
                <c:pt idx="12">
                  <c:v>2.33</c:v>
                </c:pt>
                <c:pt idx="13">
                  <c:v>2.46</c:v>
                </c:pt>
                <c:pt idx="14">
                  <c:v>2.59</c:v>
                </c:pt>
                <c:pt idx="15">
                  <c:v>2.71</c:v>
                </c:pt>
                <c:pt idx="16">
                  <c:v>2.83</c:v>
                </c:pt>
                <c:pt idx="17">
                  <c:v>2.95</c:v>
                </c:pt>
                <c:pt idx="18">
                  <c:v>3.06</c:v>
                </c:pt>
              </c:numCache>
            </c:numRef>
          </c:yVal>
          <c:smooth val="0"/>
        </c:ser>
        <c:dLbls>
          <c:showLegendKey val="0"/>
          <c:showVal val="0"/>
          <c:showCatName val="0"/>
          <c:showSerName val="0"/>
          <c:showPercent val="0"/>
          <c:showBubbleSize val="0"/>
        </c:dLbls>
        <c:axId val="1770349952"/>
        <c:axId val="1770340704"/>
      </c:scatterChart>
      <c:valAx>
        <c:axId val="177034995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770340704"/>
        <c:crosses val="autoZero"/>
        <c:crossBetween val="midCat"/>
      </c:valAx>
      <c:valAx>
        <c:axId val="177034070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770349952"/>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E2F31E-501C-4938-A3F6-3898AE605AEE}" type="doc">
      <dgm:prSet loTypeId="urn:microsoft.com/office/officeart/2005/8/layout/pyramid1" loCatId="pyramid" qsTypeId="urn:microsoft.com/office/officeart/2005/8/quickstyle/simple1" qsCatId="simple" csTypeId="urn:microsoft.com/office/officeart/2005/8/colors/accent1_2" csCatId="accent1" phldr="1"/>
      <dgm:spPr/>
    </dgm:pt>
    <dgm:pt modelId="{B2595782-51FC-4770-9221-B42E43BCBEB1}">
      <dgm:prSet/>
      <dgm:spPr>
        <a:solidFill>
          <a:schemeClr val="accent2">
            <a:lumMod val="60000"/>
            <a:lumOff val="40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Platinum</a:t>
          </a:r>
          <a:r>
            <a:rPr kumimoji="0" lang="en-US" altLang="en-US"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p>
      </dgm:t>
    </dgm:pt>
    <dgm:pt modelId="{36B97B1F-B43D-4483-978D-808972DC92BB}" type="parTrans" cxnId="{33E67D61-E685-4CB8-BBDC-03919D24AC8D}">
      <dgm:prSet/>
      <dgm:spPr/>
      <dgm:t>
        <a:bodyPr/>
        <a:lstStyle/>
        <a:p>
          <a:endParaRPr lang="en-IN"/>
        </a:p>
      </dgm:t>
    </dgm:pt>
    <dgm:pt modelId="{06BE03C1-25BF-439A-99FB-BA10E2D91D3A}" type="sibTrans" cxnId="{33E67D61-E685-4CB8-BBDC-03919D24AC8D}">
      <dgm:prSet/>
      <dgm:spPr/>
      <dgm:t>
        <a:bodyPr/>
        <a:lstStyle/>
        <a:p>
          <a:endParaRPr lang="en-IN"/>
        </a:p>
      </dgm:t>
    </dgm:pt>
    <dgm:pt modelId="{09FF78F3-A8FC-4E10-A79A-5A830557CDE1}">
      <dgm:prSet/>
      <dgm:spPr>
        <a:solidFill>
          <a:schemeClr val="accent4">
            <a:lumMod val="40000"/>
            <a:lumOff val="60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Gold </a:t>
          </a:r>
        </a:p>
      </dgm:t>
    </dgm:pt>
    <dgm:pt modelId="{4070E148-BD02-412E-91D0-A5B600C886F6}" type="parTrans" cxnId="{39C0F922-0DFB-4DAF-9F0A-8C6305C46710}">
      <dgm:prSet/>
      <dgm:spPr/>
      <dgm:t>
        <a:bodyPr/>
        <a:lstStyle/>
        <a:p>
          <a:endParaRPr lang="en-IN"/>
        </a:p>
      </dgm:t>
    </dgm:pt>
    <dgm:pt modelId="{E1D65E7A-2AB0-432F-8D55-202DD75BD7F5}" type="sibTrans" cxnId="{39C0F922-0DFB-4DAF-9F0A-8C6305C46710}">
      <dgm:prSet/>
      <dgm:spPr/>
      <dgm:t>
        <a:bodyPr/>
        <a:lstStyle/>
        <a:p>
          <a:endParaRPr lang="en-IN"/>
        </a:p>
      </dgm:t>
    </dgm:pt>
    <dgm:pt modelId="{12C6A5E5-A9C0-48EE-871A-69D9EB5BE6E5}">
      <dgm:prSet/>
      <dgm:spPr>
        <a:solidFill>
          <a:schemeClr val="accent6">
            <a:lumMod val="40000"/>
            <a:lumOff val="60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Iron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1"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dgm:t>
    </dgm:pt>
    <dgm:pt modelId="{105AB141-7471-4C06-8645-6D1460537449}" type="parTrans" cxnId="{2E8D7367-D030-4A21-A818-BEF780167D8D}">
      <dgm:prSet/>
      <dgm:spPr/>
      <dgm:t>
        <a:bodyPr/>
        <a:lstStyle/>
        <a:p>
          <a:endParaRPr lang="en-IN"/>
        </a:p>
      </dgm:t>
    </dgm:pt>
    <dgm:pt modelId="{E90F7F94-9281-45D8-B95C-D754C82A0AC0}" type="sibTrans" cxnId="{2E8D7367-D030-4A21-A818-BEF780167D8D}">
      <dgm:prSet/>
      <dgm:spPr/>
      <dgm:t>
        <a:bodyPr/>
        <a:lstStyle/>
        <a:p>
          <a:endParaRPr lang="en-IN"/>
        </a:p>
      </dgm:t>
    </dgm:pt>
    <dgm:pt modelId="{47467456-E179-4D7C-9CFF-83D82B8E6102}">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Lead</a:t>
          </a:r>
          <a:r>
            <a:rPr kumimoji="0" lang="en-US" altLang="en-US"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p>
      </dgm:t>
    </dgm:pt>
    <dgm:pt modelId="{B4836997-B3AA-46D8-8814-D8B1DD085AEF}" type="parTrans" cxnId="{0D4D7B7F-0B1A-495F-8D14-E1338837BD8D}">
      <dgm:prSet/>
      <dgm:spPr/>
      <dgm:t>
        <a:bodyPr/>
        <a:lstStyle/>
        <a:p>
          <a:endParaRPr lang="en-IN"/>
        </a:p>
      </dgm:t>
    </dgm:pt>
    <dgm:pt modelId="{8FB21E30-F9F7-4151-B206-5DE6E0211FEF}" type="sibTrans" cxnId="{0D4D7B7F-0B1A-495F-8D14-E1338837BD8D}">
      <dgm:prSet/>
      <dgm:spPr/>
      <dgm:t>
        <a:bodyPr/>
        <a:lstStyle/>
        <a:p>
          <a:endParaRPr lang="en-IN"/>
        </a:p>
      </dgm:t>
    </dgm:pt>
    <dgm:pt modelId="{1476F43D-9142-447D-8E73-59B28DA3F60A}" type="pres">
      <dgm:prSet presAssocID="{D1E2F31E-501C-4938-A3F6-3898AE605AEE}" presName="Name0" presStyleCnt="0">
        <dgm:presLayoutVars>
          <dgm:dir/>
          <dgm:animLvl val="lvl"/>
          <dgm:resizeHandles val="exact"/>
        </dgm:presLayoutVars>
      </dgm:prSet>
      <dgm:spPr/>
    </dgm:pt>
    <dgm:pt modelId="{F398E7C4-D8D1-46BA-B221-1690C07D6A5F}" type="pres">
      <dgm:prSet presAssocID="{B2595782-51FC-4770-9221-B42E43BCBEB1}" presName="Name8" presStyleCnt="0"/>
      <dgm:spPr/>
    </dgm:pt>
    <dgm:pt modelId="{76C2BE87-6A86-4B8A-888A-910ED75C6BE7}" type="pres">
      <dgm:prSet presAssocID="{B2595782-51FC-4770-9221-B42E43BCBEB1}" presName="level" presStyleLbl="node1" presStyleIdx="0" presStyleCnt="4">
        <dgm:presLayoutVars>
          <dgm:chMax val="1"/>
          <dgm:bulletEnabled val="1"/>
        </dgm:presLayoutVars>
      </dgm:prSet>
      <dgm:spPr/>
      <dgm:t>
        <a:bodyPr/>
        <a:lstStyle/>
        <a:p>
          <a:endParaRPr lang="en-IN"/>
        </a:p>
      </dgm:t>
    </dgm:pt>
    <dgm:pt modelId="{8079B1C0-55D9-4AD4-8B31-167AD2438CBC}" type="pres">
      <dgm:prSet presAssocID="{B2595782-51FC-4770-9221-B42E43BCBEB1}" presName="levelTx" presStyleLbl="revTx" presStyleIdx="0" presStyleCnt="0">
        <dgm:presLayoutVars>
          <dgm:chMax val="1"/>
          <dgm:bulletEnabled val="1"/>
        </dgm:presLayoutVars>
      </dgm:prSet>
      <dgm:spPr/>
      <dgm:t>
        <a:bodyPr/>
        <a:lstStyle/>
        <a:p>
          <a:endParaRPr lang="en-IN"/>
        </a:p>
      </dgm:t>
    </dgm:pt>
    <dgm:pt modelId="{BA772A4E-45C9-416E-AB90-0E4A16CDDA6A}" type="pres">
      <dgm:prSet presAssocID="{09FF78F3-A8FC-4E10-A79A-5A830557CDE1}" presName="Name8" presStyleCnt="0"/>
      <dgm:spPr/>
    </dgm:pt>
    <dgm:pt modelId="{7FE5B2E3-4538-4E0A-ACD7-BD404CCA5824}" type="pres">
      <dgm:prSet presAssocID="{09FF78F3-A8FC-4E10-A79A-5A830557CDE1}" presName="level" presStyleLbl="node1" presStyleIdx="1" presStyleCnt="4">
        <dgm:presLayoutVars>
          <dgm:chMax val="1"/>
          <dgm:bulletEnabled val="1"/>
        </dgm:presLayoutVars>
      </dgm:prSet>
      <dgm:spPr/>
      <dgm:t>
        <a:bodyPr/>
        <a:lstStyle/>
        <a:p>
          <a:endParaRPr lang="en-IN"/>
        </a:p>
      </dgm:t>
    </dgm:pt>
    <dgm:pt modelId="{97E37948-3DE9-475E-9352-2BC893D0FF60}" type="pres">
      <dgm:prSet presAssocID="{09FF78F3-A8FC-4E10-A79A-5A830557CDE1}" presName="levelTx" presStyleLbl="revTx" presStyleIdx="0" presStyleCnt="0">
        <dgm:presLayoutVars>
          <dgm:chMax val="1"/>
          <dgm:bulletEnabled val="1"/>
        </dgm:presLayoutVars>
      </dgm:prSet>
      <dgm:spPr/>
      <dgm:t>
        <a:bodyPr/>
        <a:lstStyle/>
        <a:p>
          <a:endParaRPr lang="en-IN"/>
        </a:p>
      </dgm:t>
    </dgm:pt>
    <dgm:pt modelId="{2E1FB1DA-E675-4466-AEDB-9D704429B539}" type="pres">
      <dgm:prSet presAssocID="{12C6A5E5-A9C0-48EE-871A-69D9EB5BE6E5}" presName="Name8" presStyleCnt="0"/>
      <dgm:spPr/>
    </dgm:pt>
    <dgm:pt modelId="{D7555868-E51B-4C71-A758-D4117924AE3D}" type="pres">
      <dgm:prSet presAssocID="{12C6A5E5-A9C0-48EE-871A-69D9EB5BE6E5}" presName="level" presStyleLbl="node1" presStyleIdx="2" presStyleCnt="4">
        <dgm:presLayoutVars>
          <dgm:chMax val="1"/>
          <dgm:bulletEnabled val="1"/>
        </dgm:presLayoutVars>
      </dgm:prSet>
      <dgm:spPr/>
      <dgm:t>
        <a:bodyPr/>
        <a:lstStyle/>
        <a:p>
          <a:endParaRPr lang="en-IN"/>
        </a:p>
      </dgm:t>
    </dgm:pt>
    <dgm:pt modelId="{EA884F56-9BB5-4380-83E9-066F0640FB74}" type="pres">
      <dgm:prSet presAssocID="{12C6A5E5-A9C0-48EE-871A-69D9EB5BE6E5}" presName="levelTx" presStyleLbl="revTx" presStyleIdx="0" presStyleCnt="0">
        <dgm:presLayoutVars>
          <dgm:chMax val="1"/>
          <dgm:bulletEnabled val="1"/>
        </dgm:presLayoutVars>
      </dgm:prSet>
      <dgm:spPr/>
      <dgm:t>
        <a:bodyPr/>
        <a:lstStyle/>
        <a:p>
          <a:endParaRPr lang="en-IN"/>
        </a:p>
      </dgm:t>
    </dgm:pt>
    <dgm:pt modelId="{54A87A85-C958-47C6-8780-A3CF77D60836}" type="pres">
      <dgm:prSet presAssocID="{47467456-E179-4D7C-9CFF-83D82B8E6102}" presName="Name8" presStyleCnt="0"/>
      <dgm:spPr/>
    </dgm:pt>
    <dgm:pt modelId="{1E449032-D7FB-48A9-B196-89F4F64346E1}" type="pres">
      <dgm:prSet presAssocID="{47467456-E179-4D7C-9CFF-83D82B8E6102}" presName="level" presStyleLbl="node1" presStyleIdx="3" presStyleCnt="4">
        <dgm:presLayoutVars>
          <dgm:chMax val="1"/>
          <dgm:bulletEnabled val="1"/>
        </dgm:presLayoutVars>
      </dgm:prSet>
      <dgm:spPr/>
      <dgm:t>
        <a:bodyPr/>
        <a:lstStyle/>
        <a:p>
          <a:endParaRPr lang="en-IN"/>
        </a:p>
      </dgm:t>
    </dgm:pt>
    <dgm:pt modelId="{9CECC1DC-F090-4EA0-B8B5-40F87E4DBD04}" type="pres">
      <dgm:prSet presAssocID="{47467456-E179-4D7C-9CFF-83D82B8E6102}" presName="levelTx" presStyleLbl="revTx" presStyleIdx="0" presStyleCnt="0">
        <dgm:presLayoutVars>
          <dgm:chMax val="1"/>
          <dgm:bulletEnabled val="1"/>
        </dgm:presLayoutVars>
      </dgm:prSet>
      <dgm:spPr/>
      <dgm:t>
        <a:bodyPr/>
        <a:lstStyle/>
        <a:p>
          <a:endParaRPr lang="en-IN"/>
        </a:p>
      </dgm:t>
    </dgm:pt>
  </dgm:ptLst>
  <dgm:cxnLst>
    <dgm:cxn modelId="{33E67D61-E685-4CB8-BBDC-03919D24AC8D}" srcId="{D1E2F31E-501C-4938-A3F6-3898AE605AEE}" destId="{B2595782-51FC-4770-9221-B42E43BCBEB1}" srcOrd="0" destOrd="0" parTransId="{36B97B1F-B43D-4483-978D-808972DC92BB}" sibTransId="{06BE03C1-25BF-439A-99FB-BA10E2D91D3A}"/>
    <dgm:cxn modelId="{7058F0E1-F08A-4C61-98E0-DEAAA5901548}" type="presOf" srcId="{12C6A5E5-A9C0-48EE-871A-69D9EB5BE6E5}" destId="{EA884F56-9BB5-4380-83E9-066F0640FB74}" srcOrd="1" destOrd="0" presId="urn:microsoft.com/office/officeart/2005/8/layout/pyramid1"/>
    <dgm:cxn modelId="{C5FD86CD-C7F4-48E8-B70C-1B2D221497B0}" type="presOf" srcId="{09FF78F3-A8FC-4E10-A79A-5A830557CDE1}" destId="{97E37948-3DE9-475E-9352-2BC893D0FF60}" srcOrd="1" destOrd="0" presId="urn:microsoft.com/office/officeart/2005/8/layout/pyramid1"/>
    <dgm:cxn modelId="{39C0F922-0DFB-4DAF-9F0A-8C6305C46710}" srcId="{D1E2F31E-501C-4938-A3F6-3898AE605AEE}" destId="{09FF78F3-A8FC-4E10-A79A-5A830557CDE1}" srcOrd="1" destOrd="0" parTransId="{4070E148-BD02-412E-91D0-A5B600C886F6}" sibTransId="{E1D65E7A-2AB0-432F-8D55-202DD75BD7F5}"/>
    <dgm:cxn modelId="{7FECC2B4-625F-47D8-903C-70CE53E39FEC}" type="presOf" srcId="{47467456-E179-4D7C-9CFF-83D82B8E6102}" destId="{9CECC1DC-F090-4EA0-B8B5-40F87E4DBD04}" srcOrd="1" destOrd="0" presId="urn:microsoft.com/office/officeart/2005/8/layout/pyramid1"/>
    <dgm:cxn modelId="{8F675FAC-E714-461D-9D7C-FC11CB745828}" type="presOf" srcId="{B2595782-51FC-4770-9221-B42E43BCBEB1}" destId="{8079B1C0-55D9-4AD4-8B31-167AD2438CBC}" srcOrd="1" destOrd="0" presId="urn:microsoft.com/office/officeart/2005/8/layout/pyramid1"/>
    <dgm:cxn modelId="{2E8D7367-D030-4A21-A818-BEF780167D8D}" srcId="{D1E2F31E-501C-4938-A3F6-3898AE605AEE}" destId="{12C6A5E5-A9C0-48EE-871A-69D9EB5BE6E5}" srcOrd="2" destOrd="0" parTransId="{105AB141-7471-4C06-8645-6D1460537449}" sibTransId="{E90F7F94-9281-45D8-B95C-D754C82A0AC0}"/>
    <dgm:cxn modelId="{FD14D8FD-EDC2-4566-8D69-E9B307C26B87}" type="presOf" srcId="{12C6A5E5-A9C0-48EE-871A-69D9EB5BE6E5}" destId="{D7555868-E51B-4C71-A758-D4117924AE3D}" srcOrd="0" destOrd="0" presId="urn:microsoft.com/office/officeart/2005/8/layout/pyramid1"/>
    <dgm:cxn modelId="{DB919D08-D2A8-4544-AA5C-584A62CC60F4}" type="presOf" srcId="{09FF78F3-A8FC-4E10-A79A-5A830557CDE1}" destId="{7FE5B2E3-4538-4E0A-ACD7-BD404CCA5824}" srcOrd="0" destOrd="0" presId="urn:microsoft.com/office/officeart/2005/8/layout/pyramid1"/>
    <dgm:cxn modelId="{62E56D25-BF57-46B8-B1B2-528D6E6372CF}" type="presOf" srcId="{D1E2F31E-501C-4938-A3F6-3898AE605AEE}" destId="{1476F43D-9142-447D-8E73-59B28DA3F60A}" srcOrd="0" destOrd="0" presId="urn:microsoft.com/office/officeart/2005/8/layout/pyramid1"/>
    <dgm:cxn modelId="{05BC08F4-B194-43CE-87CF-1D66BCB4C4D3}" type="presOf" srcId="{47467456-E179-4D7C-9CFF-83D82B8E6102}" destId="{1E449032-D7FB-48A9-B196-89F4F64346E1}" srcOrd="0" destOrd="0" presId="urn:microsoft.com/office/officeart/2005/8/layout/pyramid1"/>
    <dgm:cxn modelId="{DF17433A-C240-490D-BD37-A4E5C695E833}" type="presOf" srcId="{B2595782-51FC-4770-9221-B42E43BCBEB1}" destId="{76C2BE87-6A86-4B8A-888A-910ED75C6BE7}" srcOrd="0" destOrd="0" presId="urn:microsoft.com/office/officeart/2005/8/layout/pyramid1"/>
    <dgm:cxn modelId="{0D4D7B7F-0B1A-495F-8D14-E1338837BD8D}" srcId="{D1E2F31E-501C-4938-A3F6-3898AE605AEE}" destId="{47467456-E179-4D7C-9CFF-83D82B8E6102}" srcOrd="3" destOrd="0" parTransId="{B4836997-B3AA-46D8-8814-D8B1DD085AEF}" sibTransId="{8FB21E30-F9F7-4151-B206-5DE6E0211FEF}"/>
    <dgm:cxn modelId="{B5C3CDB6-19ED-4F66-8BF2-D836B11DE5E9}" type="presParOf" srcId="{1476F43D-9142-447D-8E73-59B28DA3F60A}" destId="{F398E7C4-D8D1-46BA-B221-1690C07D6A5F}" srcOrd="0" destOrd="0" presId="urn:microsoft.com/office/officeart/2005/8/layout/pyramid1"/>
    <dgm:cxn modelId="{A8C44588-7ACB-43E6-87AF-E60A39682226}" type="presParOf" srcId="{F398E7C4-D8D1-46BA-B221-1690C07D6A5F}" destId="{76C2BE87-6A86-4B8A-888A-910ED75C6BE7}" srcOrd="0" destOrd="0" presId="urn:microsoft.com/office/officeart/2005/8/layout/pyramid1"/>
    <dgm:cxn modelId="{FC19A4F4-20E5-43CB-A84D-BE5FFC2F3889}" type="presParOf" srcId="{F398E7C4-D8D1-46BA-B221-1690C07D6A5F}" destId="{8079B1C0-55D9-4AD4-8B31-167AD2438CBC}" srcOrd="1" destOrd="0" presId="urn:microsoft.com/office/officeart/2005/8/layout/pyramid1"/>
    <dgm:cxn modelId="{FDBBE109-89BC-4D03-9377-952207EE0286}" type="presParOf" srcId="{1476F43D-9142-447D-8E73-59B28DA3F60A}" destId="{BA772A4E-45C9-416E-AB90-0E4A16CDDA6A}" srcOrd="1" destOrd="0" presId="urn:microsoft.com/office/officeart/2005/8/layout/pyramid1"/>
    <dgm:cxn modelId="{C68AC41D-1CB9-40C1-A39E-0C3239D1672D}" type="presParOf" srcId="{BA772A4E-45C9-416E-AB90-0E4A16CDDA6A}" destId="{7FE5B2E3-4538-4E0A-ACD7-BD404CCA5824}" srcOrd="0" destOrd="0" presId="urn:microsoft.com/office/officeart/2005/8/layout/pyramid1"/>
    <dgm:cxn modelId="{768E2D63-F94E-40AB-B17B-B9FB39E4B2C9}" type="presParOf" srcId="{BA772A4E-45C9-416E-AB90-0E4A16CDDA6A}" destId="{97E37948-3DE9-475E-9352-2BC893D0FF60}" srcOrd="1" destOrd="0" presId="urn:microsoft.com/office/officeart/2005/8/layout/pyramid1"/>
    <dgm:cxn modelId="{DDC06FF8-E080-4908-8899-0C1F3CC76352}" type="presParOf" srcId="{1476F43D-9142-447D-8E73-59B28DA3F60A}" destId="{2E1FB1DA-E675-4466-AEDB-9D704429B539}" srcOrd="2" destOrd="0" presId="urn:microsoft.com/office/officeart/2005/8/layout/pyramid1"/>
    <dgm:cxn modelId="{292A6D16-9E09-4797-8A06-F13534CD2716}" type="presParOf" srcId="{2E1FB1DA-E675-4466-AEDB-9D704429B539}" destId="{D7555868-E51B-4C71-A758-D4117924AE3D}" srcOrd="0" destOrd="0" presId="urn:microsoft.com/office/officeart/2005/8/layout/pyramid1"/>
    <dgm:cxn modelId="{58A22797-88EA-4EEC-AECD-FC533AD7CA5F}" type="presParOf" srcId="{2E1FB1DA-E675-4466-AEDB-9D704429B539}" destId="{EA884F56-9BB5-4380-83E9-066F0640FB74}" srcOrd="1" destOrd="0" presId="urn:microsoft.com/office/officeart/2005/8/layout/pyramid1"/>
    <dgm:cxn modelId="{C8B11EE2-086D-4B83-B5FF-F237F79F024F}" type="presParOf" srcId="{1476F43D-9142-447D-8E73-59B28DA3F60A}" destId="{54A87A85-C958-47C6-8780-A3CF77D60836}" srcOrd="3" destOrd="0" presId="urn:microsoft.com/office/officeart/2005/8/layout/pyramid1"/>
    <dgm:cxn modelId="{E2757FDE-FFAA-45EB-B1B1-46C4BAF518B6}" type="presParOf" srcId="{54A87A85-C958-47C6-8780-A3CF77D60836}" destId="{1E449032-D7FB-48A9-B196-89F4F64346E1}" srcOrd="0" destOrd="0" presId="urn:microsoft.com/office/officeart/2005/8/layout/pyramid1"/>
    <dgm:cxn modelId="{F99F98E9-3AC3-4B26-BF02-8B270EE7E934}" type="presParOf" srcId="{54A87A85-C958-47C6-8780-A3CF77D60836}" destId="{9CECC1DC-F090-4EA0-B8B5-40F87E4DBD04}"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drawing1.xml><?xml version="1.0" encoding="utf-8"?>
<c:userShapes xmlns:c="http://schemas.openxmlformats.org/drawingml/2006/chart">
  <cdr:relSizeAnchor xmlns:cdr="http://schemas.openxmlformats.org/drawingml/2006/chartDrawing">
    <cdr:from>
      <cdr:x>0.39536</cdr:x>
      <cdr:y>0.66403</cdr:y>
    </cdr:from>
    <cdr:to>
      <cdr:x>0.42625</cdr:x>
      <cdr:y>0.69663</cdr:y>
    </cdr:to>
    <cdr:sp macro="" textlink="">
      <cdr:nvSpPr>
        <cdr:cNvPr id="2" name="Isosceles Triangle 1"/>
        <cdr:cNvSpPr/>
      </cdr:nvSpPr>
      <cdr:spPr>
        <a:xfrm xmlns:a="http://schemas.openxmlformats.org/drawingml/2006/main">
          <a:off x="2176717" y="3252338"/>
          <a:ext cx="170067" cy="159666"/>
        </a:xfrm>
        <a:prstGeom xmlns:a="http://schemas.openxmlformats.org/drawingml/2006/main" prst="triangle">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0.4092</cdr:x>
      <cdr:y>0.7044</cdr:y>
    </cdr:from>
    <cdr:to>
      <cdr:x>0.4092</cdr:x>
      <cdr:y>0.92437</cdr:y>
    </cdr:to>
    <cdr:cxnSp macro="">
      <cdr:nvCxnSpPr>
        <cdr:cNvPr id="4" name="Straight Connector 3"/>
        <cdr:cNvCxnSpPr/>
      </cdr:nvCxnSpPr>
      <cdr:spPr>
        <a:xfrm xmlns:a="http://schemas.openxmlformats.org/drawingml/2006/main" flipH="1">
          <a:off x="2252917" y="3450104"/>
          <a:ext cx="1" cy="1077352"/>
        </a:xfrm>
        <a:prstGeom xmlns:a="http://schemas.openxmlformats.org/drawingml/2006/main" prst="line">
          <a:avLst/>
        </a:prstGeom>
        <a:ln xmlns:a="http://schemas.openxmlformats.org/drawingml/2006/main" w="25400">
          <a:solidFill>
            <a:srgbClr val="FF000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0.19104</cdr:x>
      <cdr:y>0.45356</cdr:y>
    </cdr:from>
    <cdr:to>
      <cdr:x>0.35735</cdr:x>
      <cdr:y>0.52897</cdr:y>
    </cdr:to>
    <cdr:sp macro="" textlink="">
      <cdr:nvSpPr>
        <cdr:cNvPr id="9" name="TextBox 33"/>
        <cdr:cNvSpPr txBox="1"/>
      </cdr:nvSpPr>
      <cdr:spPr>
        <a:xfrm xmlns:a="http://schemas.openxmlformats.org/drawingml/2006/main">
          <a:off x="1051792" y="2221489"/>
          <a:ext cx="915635"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IN" dirty="0" smtClean="0"/>
            <a:t>(</a:t>
          </a:r>
          <a:r>
            <a:rPr lang="en-IN" dirty="0"/>
            <a:t>9</a:t>
          </a:r>
          <a:r>
            <a:rPr lang="en-IN" dirty="0" smtClean="0"/>
            <a:t>, </a:t>
          </a:r>
          <a:r>
            <a:rPr lang="en-IN" dirty="0"/>
            <a:t>1</a:t>
          </a:r>
          <a:r>
            <a:rPr lang="en-IN" dirty="0" smtClean="0"/>
            <a:t>.59)</a:t>
          </a:r>
          <a:endParaRPr lang="en-IN" dirty="0"/>
        </a:p>
      </cdr:txBody>
    </cdr:sp>
  </cdr:relSizeAnchor>
</c:userShapes>
</file>

<file path=ppt/drawings/drawing2.xml><?xml version="1.0" encoding="utf-8"?>
<c:userShapes xmlns:c="http://schemas.openxmlformats.org/drawingml/2006/chart">
  <cdr:relSizeAnchor xmlns:cdr="http://schemas.openxmlformats.org/drawingml/2006/chartDrawing">
    <cdr:from>
      <cdr:x>0.39536</cdr:x>
      <cdr:y>0.66403</cdr:y>
    </cdr:from>
    <cdr:to>
      <cdr:x>0.42625</cdr:x>
      <cdr:y>0.69663</cdr:y>
    </cdr:to>
    <cdr:sp macro="" textlink="">
      <cdr:nvSpPr>
        <cdr:cNvPr id="2" name="Isosceles Triangle 1"/>
        <cdr:cNvSpPr/>
      </cdr:nvSpPr>
      <cdr:spPr>
        <a:xfrm xmlns:a="http://schemas.openxmlformats.org/drawingml/2006/main">
          <a:off x="2176717" y="3252338"/>
          <a:ext cx="170067" cy="159666"/>
        </a:xfrm>
        <a:prstGeom xmlns:a="http://schemas.openxmlformats.org/drawingml/2006/main" prst="triangle">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0.4092</cdr:x>
      <cdr:y>0.7044</cdr:y>
    </cdr:from>
    <cdr:to>
      <cdr:x>0.4092</cdr:x>
      <cdr:y>0.92437</cdr:y>
    </cdr:to>
    <cdr:cxnSp macro="">
      <cdr:nvCxnSpPr>
        <cdr:cNvPr id="4" name="Straight Connector 3"/>
        <cdr:cNvCxnSpPr/>
      </cdr:nvCxnSpPr>
      <cdr:spPr>
        <a:xfrm xmlns:a="http://schemas.openxmlformats.org/drawingml/2006/main" flipH="1">
          <a:off x="2252917" y="3450104"/>
          <a:ext cx="1" cy="1077352"/>
        </a:xfrm>
        <a:prstGeom xmlns:a="http://schemas.openxmlformats.org/drawingml/2006/main" prst="line">
          <a:avLst/>
        </a:prstGeom>
        <a:ln xmlns:a="http://schemas.openxmlformats.org/drawingml/2006/main" w="25400">
          <a:solidFill>
            <a:srgbClr val="FF000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0.19104</cdr:x>
      <cdr:y>0.45356</cdr:y>
    </cdr:from>
    <cdr:to>
      <cdr:x>0.35735</cdr:x>
      <cdr:y>0.52897</cdr:y>
    </cdr:to>
    <cdr:sp macro="" textlink="">
      <cdr:nvSpPr>
        <cdr:cNvPr id="9" name="TextBox 33"/>
        <cdr:cNvSpPr txBox="1"/>
      </cdr:nvSpPr>
      <cdr:spPr>
        <a:xfrm xmlns:a="http://schemas.openxmlformats.org/drawingml/2006/main">
          <a:off x="1051792" y="2221489"/>
          <a:ext cx="915635"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IN" dirty="0" smtClean="0"/>
            <a:t>(</a:t>
          </a:r>
          <a:r>
            <a:rPr lang="en-IN" dirty="0"/>
            <a:t>9</a:t>
          </a:r>
          <a:r>
            <a:rPr lang="en-IN" dirty="0" smtClean="0"/>
            <a:t>, </a:t>
          </a:r>
          <a:r>
            <a:rPr lang="en-IN" dirty="0"/>
            <a:t>1</a:t>
          </a:r>
          <a:r>
            <a:rPr lang="en-IN" dirty="0" smtClean="0"/>
            <a:t>.59)</a:t>
          </a:r>
          <a:endParaRPr lang="en-IN"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59702-28E5-4B8C-B93C-FCF7917A4F94}" type="datetimeFigureOut">
              <a:rPr lang="en-IN" smtClean="0"/>
              <a:t>29-07-2024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591D8-66FF-48DF-9830-3447521E5369}" type="slidenum">
              <a:rPr lang="en-IN" smtClean="0"/>
              <a:t>‹#›</a:t>
            </a:fld>
            <a:endParaRPr lang="en-IN"/>
          </a:p>
        </p:txBody>
      </p:sp>
    </p:spTree>
    <p:extLst>
      <p:ext uri="{BB962C8B-B14F-4D97-AF65-F5344CB8AC3E}">
        <p14:creationId xmlns:p14="http://schemas.microsoft.com/office/powerpoint/2010/main" val="372583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0"/>
          </p:nvPr>
        </p:nvSpPr>
        <p:spPr/>
        <p:txBody>
          <a:bodyPr/>
          <a:lstStyle/>
          <a:p>
            <a:fld id="{0D45AFE3-D786-4F96-BFC9-B6B93D95D370}" type="datetime1">
              <a:rPr lang="en-IN" smtClean="0"/>
              <a:t>29-07-2024</a:t>
            </a:fld>
            <a:endParaRPr lang="en-IN"/>
          </a:p>
        </p:txBody>
      </p:sp>
      <p:sp>
        <p:nvSpPr>
          <p:cNvPr id="5" name="Slide Number Placeholder 4"/>
          <p:cNvSpPr>
            <a:spLocks noGrp="1"/>
          </p:cNvSpPr>
          <p:nvPr>
            <p:ph type="sldNum" sz="quarter" idx="11"/>
          </p:nvPr>
        </p:nvSpPr>
        <p:spPr/>
        <p:txBody>
          <a:bodyPr/>
          <a:lstStyle/>
          <a:p>
            <a:fld id="{77F86F04-F625-4F3B-A102-E1516CE25717}" type="slidenum">
              <a:rPr lang="en-IN" smtClean="0"/>
              <a:pPr/>
              <a:t>4</a:t>
            </a:fld>
            <a:endParaRPr lang="en-IN"/>
          </a:p>
        </p:txBody>
      </p:sp>
    </p:spTree>
    <p:extLst>
      <p:ext uri="{BB962C8B-B14F-4D97-AF65-F5344CB8AC3E}">
        <p14:creationId xmlns:p14="http://schemas.microsoft.com/office/powerpoint/2010/main" val="280633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7F86F04-F625-4F3B-A102-E1516CE25717}" type="slidenum">
              <a:rPr lang="en-IN" smtClean="0"/>
              <a:pPr/>
              <a:t>8</a:t>
            </a:fld>
            <a:endParaRPr lang="en-IN"/>
          </a:p>
        </p:txBody>
      </p:sp>
      <p:sp>
        <p:nvSpPr>
          <p:cNvPr id="5" name="Date Placeholder 4"/>
          <p:cNvSpPr>
            <a:spLocks noGrp="1"/>
          </p:cNvSpPr>
          <p:nvPr>
            <p:ph type="dt" idx="11"/>
          </p:nvPr>
        </p:nvSpPr>
        <p:spPr/>
        <p:txBody>
          <a:bodyPr/>
          <a:lstStyle/>
          <a:p>
            <a:fld id="{5D0934FC-08BC-49BD-8D37-5D090729D35C}" type="datetime1">
              <a:rPr lang="en-IN" smtClean="0"/>
              <a:t>29-07-2024</a:t>
            </a:fld>
            <a:endParaRPr lang="en-IN"/>
          </a:p>
        </p:txBody>
      </p:sp>
    </p:spTree>
    <p:extLst>
      <p:ext uri="{BB962C8B-B14F-4D97-AF65-F5344CB8AC3E}">
        <p14:creationId xmlns:p14="http://schemas.microsoft.com/office/powerpoint/2010/main" val="396617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Strategic leaders need to ensure that their organizations have three types of aims. A vision states what the organization aspires to become in the future. A mission reflects the organization’s past and present by stating why the organization exists and what role it plays in society. Goals are the more specific aims that organizations pursue to reach their visions and missions.</a:t>
            </a:r>
            <a:endParaRPr lang="en-IN" dirty="0"/>
          </a:p>
        </p:txBody>
      </p:sp>
      <p:sp>
        <p:nvSpPr>
          <p:cNvPr id="4" name="Date Placeholder 3"/>
          <p:cNvSpPr>
            <a:spLocks noGrp="1"/>
          </p:cNvSpPr>
          <p:nvPr>
            <p:ph type="dt" idx="10"/>
          </p:nvPr>
        </p:nvSpPr>
        <p:spPr/>
        <p:txBody>
          <a:bodyPr/>
          <a:lstStyle/>
          <a:p>
            <a:fld id="{87BE7178-F8E7-4849-BDFC-71AA816FD897}" type="datetime1">
              <a:rPr lang="en-IN" smtClean="0"/>
              <a:t>29-07-2024</a:t>
            </a:fld>
            <a:endParaRPr lang="en-IN"/>
          </a:p>
        </p:txBody>
      </p:sp>
      <p:sp>
        <p:nvSpPr>
          <p:cNvPr id="5" name="Slide Number Placeholder 4"/>
          <p:cNvSpPr>
            <a:spLocks noGrp="1"/>
          </p:cNvSpPr>
          <p:nvPr>
            <p:ph type="sldNum" sz="quarter" idx="11"/>
          </p:nvPr>
        </p:nvSpPr>
        <p:spPr/>
        <p:txBody>
          <a:bodyPr/>
          <a:lstStyle/>
          <a:p>
            <a:fld id="{77F86F04-F625-4F3B-A102-E1516CE25717}" type="slidenum">
              <a:rPr lang="en-IN" smtClean="0"/>
              <a:pPr/>
              <a:t>21</a:t>
            </a:fld>
            <a:endParaRPr lang="en-IN"/>
          </a:p>
        </p:txBody>
      </p:sp>
    </p:spTree>
    <p:extLst>
      <p:ext uri="{BB962C8B-B14F-4D97-AF65-F5344CB8AC3E}">
        <p14:creationId xmlns:p14="http://schemas.microsoft.com/office/powerpoint/2010/main" val="142332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Solving,  Critical  Thinking,  Creativity, People Management, Coordinating with Others, Emotional intelligence, Judgement and Decision making)</a:t>
            </a:r>
            <a:endParaRPr lang="en-IN" dirty="0"/>
          </a:p>
        </p:txBody>
      </p:sp>
      <p:sp>
        <p:nvSpPr>
          <p:cNvPr id="4" name="Slide Number Placeholder 3"/>
          <p:cNvSpPr>
            <a:spLocks noGrp="1"/>
          </p:cNvSpPr>
          <p:nvPr>
            <p:ph type="sldNum" sz="quarter" idx="10"/>
          </p:nvPr>
        </p:nvSpPr>
        <p:spPr/>
        <p:txBody>
          <a:bodyPr/>
          <a:lstStyle/>
          <a:p>
            <a:fld id="{16CCDFE0-C56A-4D88-AC7C-3DBEAA676FBE}" type="slidenum">
              <a:rPr lang="en-IN" smtClean="0"/>
              <a:t>37</a:t>
            </a:fld>
            <a:endParaRPr lang="en-IN"/>
          </a:p>
        </p:txBody>
      </p:sp>
    </p:spTree>
    <p:extLst>
      <p:ext uri="{BB962C8B-B14F-4D97-AF65-F5344CB8AC3E}">
        <p14:creationId xmlns:p14="http://schemas.microsoft.com/office/powerpoint/2010/main" val="74818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Supplier is one who helps in providing raw materials, labors, investments, insurances, services in promotional activities etc.</a:t>
            </a:r>
          </a:p>
        </p:txBody>
      </p:sp>
      <p:sp>
        <p:nvSpPr>
          <p:cNvPr id="184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07E1B53-E00C-4B22-A0BC-5BB418D0A6AB}" type="slidenum">
              <a:rPr lang="en-US" smtClean="0"/>
              <a:pPr/>
              <a:t>38</a:t>
            </a:fld>
            <a:endParaRPr lang="en-US" smtClean="0"/>
          </a:p>
        </p:txBody>
      </p:sp>
    </p:spTree>
    <p:extLst>
      <p:ext uri="{BB962C8B-B14F-4D97-AF65-F5344CB8AC3E}">
        <p14:creationId xmlns:p14="http://schemas.microsoft.com/office/powerpoint/2010/main" val="4229099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IN" smtClean="0"/>
          </a:p>
        </p:txBody>
      </p:sp>
      <p:sp>
        <p:nvSpPr>
          <p:cNvPr id="188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4D2331-C8FF-455A-8555-C1B5457A042D}" type="slidenum">
              <a:rPr lang="en-US" smtClean="0"/>
              <a:pPr/>
              <a:t>44</a:t>
            </a:fld>
            <a:endParaRPr lang="en-US" smtClean="0"/>
          </a:p>
        </p:txBody>
      </p:sp>
    </p:spTree>
    <p:extLst>
      <p:ext uri="{BB962C8B-B14F-4D97-AF65-F5344CB8AC3E}">
        <p14:creationId xmlns:p14="http://schemas.microsoft.com/office/powerpoint/2010/main" val="307682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695E968-3C23-4975-9FD7-F2255EC7EDD6}" type="slidenum">
              <a:rPr lang="en-IN" smtClean="0"/>
              <a:pPr/>
              <a:t>49</a:t>
            </a:fld>
            <a:endParaRPr lang="en-IN"/>
          </a:p>
        </p:txBody>
      </p:sp>
    </p:spTree>
    <p:extLst>
      <p:ext uri="{BB962C8B-B14F-4D97-AF65-F5344CB8AC3E}">
        <p14:creationId xmlns:p14="http://schemas.microsoft.com/office/powerpoint/2010/main" val="3950704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29B855D9-8C8D-403B-9B09-D3CF9FFDFC2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147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E5E8C-4D66-456A-97D3-A7D8A31DF225}" type="datetimeFigureOut">
              <a:rPr lang="en-IN" smtClean="0"/>
              <a:t>29-07-2024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B855D9-8C8D-403B-9B09-D3CF9FFDFC2A}" type="slidenum">
              <a:rPr lang="en-IN" smtClean="0"/>
              <a:t>‹#›</a:t>
            </a:fld>
            <a:endParaRPr lang="en-IN"/>
          </a:p>
        </p:txBody>
      </p:sp>
    </p:spTree>
    <p:extLst>
      <p:ext uri="{BB962C8B-B14F-4D97-AF65-F5344CB8AC3E}">
        <p14:creationId xmlns:p14="http://schemas.microsoft.com/office/powerpoint/2010/main" val="556909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B855D9-8C8D-403B-9B09-D3CF9FFDFC2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6356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B855D9-8C8D-403B-9B09-D3CF9FFDFC2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6036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B855D9-8C8D-403B-9B09-D3CF9FFDFC2A}" type="slidenum">
              <a:rPr lang="en-IN" smtClean="0"/>
              <a:t>‹#›</a:t>
            </a:fld>
            <a:endParaRPr lang="en-IN"/>
          </a:p>
        </p:txBody>
      </p:sp>
    </p:spTree>
    <p:extLst>
      <p:ext uri="{BB962C8B-B14F-4D97-AF65-F5344CB8AC3E}">
        <p14:creationId xmlns:p14="http://schemas.microsoft.com/office/powerpoint/2010/main" val="3136397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B855D9-8C8D-403B-9B09-D3CF9FFDFC2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3252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B855D9-8C8D-403B-9B09-D3CF9FFDFC2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6832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B855D9-8C8D-403B-9B09-D3CF9FFDFC2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545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B855D9-8C8D-403B-9B09-D3CF9FFDFC2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0060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92100"/>
            <a:ext cx="10972800" cy="1384300"/>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09600" y="1905000"/>
            <a:ext cx="10972800" cy="4114800"/>
          </a:xfrm>
        </p:spPr>
        <p:txBody>
          <a:bodyPr/>
          <a:lstStyle/>
          <a:p>
            <a:pPr lvl="0"/>
            <a:endParaRPr lang="en-IN" noProof="0" smtClean="0"/>
          </a:p>
        </p:txBody>
      </p:sp>
      <p:sp>
        <p:nvSpPr>
          <p:cNvPr id="4" name="Date Placeholder 3"/>
          <p:cNvSpPr>
            <a:spLocks noGrp="1"/>
          </p:cNvSpPr>
          <p:nvPr>
            <p:ph type="dt" sz="half" idx="10"/>
          </p:nvPr>
        </p:nvSpPr>
        <p:spPr/>
        <p:txBody>
          <a:bodyPr/>
          <a:lstStyle>
            <a:lvl1pPr>
              <a:defRPr/>
            </a:lvl1pPr>
          </a:lstStyle>
          <a:p>
            <a:pPr>
              <a:defRPr/>
            </a:pPr>
            <a:fld id="{CB99E382-AC03-41D6-B611-15F43DEA05D3}" type="datetimeFigureOut">
              <a:rPr lang="en-US"/>
              <a:pPr>
                <a:defRPr/>
              </a:pPr>
              <a:t>7/29/2024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7D1AFF9-26D4-4DA0-BBD1-88B240B3C394}" type="slidenum">
              <a:rPr lang="en-US"/>
              <a:pPr>
                <a:defRPr/>
              </a:pPr>
              <a:t>‹#›</a:t>
            </a:fld>
            <a:endParaRPr lang="en-US"/>
          </a:p>
        </p:txBody>
      </p:sp>
    </p:spTree>
    <p:extLst>
      <p:ext uri="{BB962C8B-B14F-4D97-AF65-F5344CB8AC3E}">
        <p14:creationId xmlns:p14="http://schemas.microsoft.com/office/powerpoint/2010/main" val="1256565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79803E5-C671-4A1C-9D62-507CF05D7CF9}" type="datetimeFigureOut">
              <a:rPr lang="en-US"/>
              <a:pPr>
                <a:defRPr/>
              </a:pPr>
              <a:t>7/29/2024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55B7094-DEC7-42DF-B525-F41620B82A3A}" type="slidenum">
              <a:rPr lang="en-US"/>
              <a:pPr>
                <a:defRPr/>
              </a:pPr>
              <a:t>‹#›</a:t>
            </a:fld>
            <a:endParaRPr lang="en-US"/>
          </a:p>
        </p:txBody>
      </p:sp>
    </p:spTree>
    <p:extLst>
      <p:ext uri="{BB962C8B-B14F-4D97-AF65-F5344CB8AC3E}">
        <p14:creationId xmlns:p14="http://schemas.microsoft.com/office/powerpoint/2010/main" val="3031632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B855D9-8C8D-403B-9B09-D3CF9FFDFC2A}" type="slidenum">
              <a:rPr lang="en-IN" smtClean="0"/>
              <a:t>‹#›</a:t>
            </a:fld>
            <a:endParaRPr lang="en-IN"/>
          </a:p>
        </p:txBody>
      </p:sp>
    </p:spTree>
    <p:extLst>
      <p:ext uri="{BB962C8B-B14F-4D97-AF65-F5344CB8AC3E}">
        <p14:creationId xmlns:p14="http://schemas.microsoft.com/office/powerpoint/2010/main" val="379775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6E5E8C-4D66-456A-97D3-A7D8A31DF225}" type="datetimeFigureOut">
              <a:rPr lang="en-IN" smtClean="0"/>
              <a:t>29-07-2024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B855D9-8C8D-403B-9B09-D3CF9FFDFC2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0875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6E5E8C-4D66-456A-97D3-A7D8A31DF225}" type="datetimeFigureOut">
              <a:rPr lang="en-IN" smtClean="0"/>
              <a:t>29-07-2024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B855D9-8C8D-403B-9B09-D3CF9FFDFC2A}" type="slidenum">
              <a:rPr lang="en-IN" smtClean="0"/>
              <a:t>‹#›</a:t>
            </a:fld>
            <a:endParaRPr lang="en-IN"/>
          </a:p>
        </p:txBody>
      </p:sp>
    </p:spTree>
    <p:extLst>
      <p:ext uri="{BB962C8B-B14F-4D97-AF65-F5344CB8AC3E}">
        <p14:creationId xmlns:p14="http://schemas.microsoft.com/office/powerpoint/2010/main" val="3836408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6E5E8C-4D66-456A-97D3-A7D8A31DF225}" type="datetimeFigureOut">
              <a:rPr lang="en-IN" smtClean="0"/>
              <a:t>29-07-2024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B855D9-8C8D-403B-9B09-D3CF9FFDFC2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30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6E5E8C-4D66-456A-97D3-A7D8A31DF225}" type="datetimeFigureOut">
              <a:rPr lang="en-IN" smtClean="0"/>
              <a:t>29-07-2024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B855D9-8C8D-403B-9B09-D3CF9FFDFC2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7164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E5E8C-4D66-456A-97D3-A7D8A31DF225}" type="datetimeFigureOut">
              <a:rPr lang="en-IN" smtClean="0"/>
              <a:t>29-07-2024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9B855D9-8C8D-403B-9B09-D3CF9FFDFC2A}" type="slidenum">
              <a:rPr lang="en-IN" smtClean="0"/>
              <a:t>‹#›</a:t>
            </a:fld>
            <a:endParaRPr lang="en-IN"/>
          </a:p>
        </p:txBody>
      </p:sp>
    </p:spTree>
    <p:extLst>
      <p:ext uri="{BB962C8B-B14F-4D97-AF65-F5344CB8AC3E}">
        <p14:creationId xmlns:p14="http://schemas.microsoft.com/office/powerpoint/2010/main" val="138646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E5E8C-4D66-456A-97D3-A7D8A31DF225}" type="datetimeFigureOut">
              <a:rPr lang="en-IN" smtClean="0"/>
              <a:t>29-07-2024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B855D9-8C8D-403B-9B09-D3CF9FFDFC2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322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E5E8C-4D66-456A-97D3-A7D8A31DF225}" type="datetimeFigureOut">
              <a:rPr lang="en-IN" smtClean="0"/>
              <a:t>29-07-2024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B855D9-8C8D-403B-9B09-D3CF9FFDFC2A}" type="slidenum">
              <a:rPr lang="en-IN" smtClean="0"/>
              <a:t>‹#›</a:t>
            </a:fld>
            <a:endParaRPr lang="en-IN"/>
          </a:p>
        </p:txBody>
      </p:sp>
    </p:spTree>
    <p:extLst>
      <p:ext uri="{BB962C8B-B14F-4D97-AF65-F5344CB8AC3E}">
        <p14:creationId xmlns:p14="http://schemas.microsoft.com/office/powerpoint/2010/main" val="2605951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6E5E8C-4D66-456A-97D3-A7D8A31DF225}" type="datetimeFigureOut">
              <a:rPr lang="en-IN" smtClean="0"/>
              <a:t>29-07-2024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9B855D9-8C8D-403B-9B09-D3CF9FFDFC2A}" type="slidenum">
              <a:rPr lang="en-IN" smtClean="0"/>
              <a:t>‹#›</a:t>
            </a:fld>
            <a:endParaRPr lang="en-IN"/>
          </a:p>
        </p:txBody>
      </p:sp>
    </p:spTree>
    <p:extLst>
      <p:ext uri="{BB962C8B-B14F-4D97-AF65-F5344CB8AC3E}">
        <p14:creationId xmlns:p14="http://schemas.microsoft.com/office/powerpoint/2010/main" val="14663966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Experience" TargetMode="External"/><Relationship Id="rId13" Type="http://schemas.openxmlformats.org/officeDocument/2006/relationships/hyperlink" Target="https://en.wikipedia.org/wiki/Abstractions" TargetMode="External"/><Relationship Id="rId3" Type="http://schemas.openxmlformats.org/officeDocument/2006/relationships/hyperlink" Target="https://en.wikipedia.org/wiki/Awareness" TargetMode="External"/><Relationship Id="rId7" Type="http://schemas.openxmlformats.org/officeDocument/2006/relationships/hyperlink" Target="https://en.wikipedia.org/wiki/Skills" TargetMode="External"/><Relationship Id="rId12" Type="http://schemas.openxmlformats.org/officeDocument/2006/relationships/hyperlink" Target="https://en.wikipedia.org/wiki/Learn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en.wikipedia.org/wiki/Description" TargetMode="External"/><Relationship Id="rId11" Type="http://schemas.openxmlformats.org/officeDocument/2006/relationships/hyperlink" Target="https://en.wikipedia.org/wiki/Discovery_(observation)" TargetMode="External"/><Relationship Id="rId5" Type="http://schemas.openxmlformats.org/officeDocument/2006/relationships/hyperlink" Target="https://en.wikipedia.org/wiki/Information" TargetMode="External"/><Relationship Id="rId10" Type="http://schemas.openxmlformats.org/officeDocument/2006/relationships/hyperlink" Target="https://en.wikipedia.org/wiki/Perception" TargetMode="External"/><Relationship Id="rId4" Type="http://schemas.openxmlformats.org/officeDocument/2006/relationships/hyperlink" Target="https://en.wikipedia.org/wiki/Fact" TargetMode="External"/><Relationship Id="rId9" Type="http://schemas.openxmlformats.org/officeDocument/2006/relationships/hyperlink" Target="https://en.wikipedia.org/wiki/Education" TargetMode="External"/><Relationship Id="rId14" Type="http://schemas.openxmlformats.org/officeDocument/2006/relationships/hyperlink" Target="https://en.wikipedia.org/wiki/Generalisation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en.wikipedia.org/wiki/Digital_imaging" TargetMode="External"/><Relationship Id="rId2" Type="http://schemas.openxmlformats.org/officeDocument/2006/relationships/hyperlink" Target="http://en.wikipedia.org/wiki/Multinational_corporation" TargetMode="External"/><Relationship Id="rId1" Type="http://schemas.openxmlformats.org/officeDocument/2006/relationships/slideLayout" Target="../slideLayouts/slideLayout2.xml"/><Relationship Id="rId4" Type="http://schemas.openxmlformats.org/officeDocument/2006/relationships/hyperlink" Target="http://en.wikipedia.org/wiki/Photography"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47415" y="1556792"/>
            <a:ext cx="7506270" cy="1500307"/>
          </a:xfrm>
          <a:ln>
            <a:solidFill>
              <a:schemeClr val="bg1"/>
            </a:solidFill>
          </a:ln>
        </p:spPr>
        <p:style>
          <a:lnRef idx="2">
            <a:schemeClr val="accent3"/>
          </a:lnRef>
          <a:fillRef idx="1">
            <a:schemeClr val="lt1"/>
          </a:fillRef>
          <a:effectRef idx="0">
            <a:schemeClr val="accent3"/>
          </a:effectRef>
          <a:fontRef idx="minor">
            <a:schemeClr val="dk1"/>
          </a:fontRef>
        </p:style>
        <p:txBody>
          <a:bodyPr>
            <a:noAutofit/>
          </a:bodyPr>
          <a:lstStyle/>
          <a:p>
            <a:pPr algn="ctr"/>
            <a:r>
              <a:rPr lang="en-US" altLang="en-US" sz="4500" b="1" dirty="0"/>
              <a:t>Principles of </a:t>
            </a:r>
            <a:r>
              <a:rPr lang="en-US" altLang="en-US" sz="4500" b="1" dirty="0" smtClean="0"/>
              <a:t>Management</a:t>
            </a:r>
            <a:br>
              <a:rPr lang="en-US" altLang="en-US" sz="4500" b="1" dirty="0" smtClean="0"/>
            </a:br>
            <a:r>
              <a:rPr lang="en-US" altLang="en-US" sz="4500" b="1" dirty="0" smtClean="0"/>
              <a:t>(MS 731)</a:t>
            </a:r>
            <a:endParaRPr lang="en-IN" sz="4500" dirty="0"/>
          </a:p>
        </p:txBody>
      </p:sp>
      <p:sp>
        <p:nvSpPr>
          <p:cNvPr id="3" name="Subtitle 2"/>
          <p:cNvSpPr>
            <a:spLocks noGrp="1"/>
          </p:cNvSpPr>
          <p:nvPr>
            <p:ph type="subTitle" idx="1"/>
          </p:nvPr>
        </p:nvSpPr>
        <p:spPr>
          <a:xfrm>
            <a:off x="4091997" y="3534769"/>
            <a:ext cx="4086833" cy="1829997"/>
          </a:xfrm>
          <a:ln>
            <a:solidFill>
              <a:schemeClr val="bg1"/>
            </a:solidFill>
          </a:ln>
        </p:spPr>
        <p:style>
          <a:lnRef idx="2">
            <a:schemeClr val="accent1"/>
          </a:lnRef>
          <a:fillRef idx="1">
            <a:schemeClr val="lt1"/>
          </a:fillRef>
          <a:effectRef idx="0">
            <a:schemeClr val="accent1"/>
          </a:effectRef>
          <a:fontRef idx="minor">
            <a:schemeClr val="dk1"/>
          </a:fontRef>
        </p:style>
        <p:txBody>
          <a:bodyPr>
            <a:noAutofit/>
          </a:bodyPr>
          <a:lstStyle/>
          <a:p>
            <a:r>
              <a:rPr lang="en-US" sz="2000" dirty="0" smtClean="0"/>
              <a:t>by</a:t>
            </a:r>
            <a:endParaRPr lang="en-US" sz="2000" dirty="0"/>
          </a:p>
          <a:p>
            <a:r>
              <a:rPr lang="en-US" sz="2000" dirty="0"/>
              <a:t>Dr. Subhadip Sarkar</a:t>
            </a:r>
          </a:p>
          <a:p>
            <a:r>
              <a:rPr lang="en-US" sz="2000" dirty="0"/>
              <a:t>ASST PROFESSOR</a:t>
            </a:r>
          </a:p>
          <a:p>
            <a:r>
              <a:rPr lang="en-US" sz="2000" dirty="0"/>
              <a:t>DMS NIT DGP</a:t>
            </a:r>
            <a:endParaRPr lang="en-IN" sz="2000" dirty="0"/>
          </a:p>
        </p:txBody>
      </p:sp>
    </p:spTree>
    <p:extLst>
      <p:ext uri="{BB962C8B-B14F-4D97-AF65-F5344CB8AC3E}">
        <p14:creationId xmlns:p14="http://schemas.microsoft.com/office/powerpoint/2010/main" val="117329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826" name="Picture 2" descr="http://image.slidesharecdn.com/walmartgp21-131118032343-phpapp01/95/walmart-in-japan-10-638.jpg?cb=1384745103"/>
          <p:cNvPicPr>
            <a:picLocks noChangeAspect="1" noChangeArrowheads="1"/>
          </p:cNvPicPr>
          <p:nvPr/>
        </p:nvPicPr>
        <p:blipFill>
          <a:blip r:embed="rId2" cstate="print"/>
          <a:srcRect/>
          <a:stretch>
            <a:fillRect/>
          </a:stretch>
        </p:blipFill>
        <p:spPr bwMode="auto">
          <a:xfrm>
            <a:off x="1828800" y="634867"/>
            <a:ext cx="8525101" cy="5613534"/>
          </a:xfrm>
          <a:prstGeom prst="rect">
            <a:avLst/>
          </a:prstGeom>
          <a:noFill/>
        </p:spPr>
      </p:pic>
      <p:sp>
        <p:nvSpPr>
          <p:cNvPr id="2" name="Date Placeholder 1"/>
          <p:cNvSpPr>
            <a:spLocks noGrp="1"/>
          </p:cNvSpPr>
          <p:nvPr>
            <p:ph type="dt" sz="half" idx="10"/>
          </p:nvPr>
        </p:nvSpPr>
        <p:spPr/>
        <p:txBody>
          <a:bodyPr/>
          <a:lstStyle/>
          <a:p>
            <a:fld id="{A9CD96C5-8E2F-49CB-BAD7-367706D19BEA}" type="datetime1">
              <a:rPr lang="en-US" smtClean="0"/>
              <a:t>7/29/2024</a:t>
            </a:fld>
            <a:endParaRPr lang="en-IN"/>
          </a:p>
        </p:txBody>
      </p:sp>
      <p:sp>
        <p:nvSpPr>
          <p:cNvPr id="3" name="Slide Number Placeholder 2"/>
          <p:cNvSpPr>
            <a:spLocks noGrp="1"/>
          </p:cNvSpPr>
          <p:nvPr>
            <p:ph type="sldNum" sz="quarter" idx="12"/>
          </p:nvPr>
        </p:nvSpPr>
        <p:spPr/>
        <p:txBody>
          <a:bodyPr/>
          <a:lstStyle/>
          <a:p>
            <a:fld id="{EEA4E799-31EC-4360-9DFA-CE2DB46EA219}" type="slidenum">
              <a:rPr lang="en-IN" smtClean="0"/>
              <a:pPr/>
              <a:t>10</a:t>
            </a:fld>
            <a:endParaRPr lang="en-IN"/>
          </a:p>
        </p:txBody>
      </p:sp>
    </p:spTree>
    <p:extLst>
      <p:ext uri="{BB962C8B-B14F-4D97-AF65-F5344CB8AC3E}">
        <p14:creationId xmlns:p14="http://schemas.microsoft.com/office/powerpoint/2010/main" val="4190479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9932924" y="1351128"/>
            <a:ext cx="2259076" cy="3398293"/>
          </a:xfrm>
          <a:solidFill>
            <a:schemeClr val="bg1"/>
          </a:solidFill>
        </p:spPr>
        <p:txBody>
          <a:bodyPr>
            <a:noAutofit/>
          </a:bodyPr>
          <a:lstStyle/>
          <a:p>
            <a:r>
              <a:rPr lang="en-US" altLang="en-US" sz="3200" dirty="0" smtClean="0"/>
              <a:t>What is management &amp; how does it get related with the business? </a:t>
            </a:r>
          </a:p>
        </p:txBody>
      </p:sp>
      <p:sp>
        <p:nvSpPr>
          <p:cNvPr id="19459" name="Rectangle 3"/>
          <p:cNvSpPr>
            <a:spLocks noGrp="1"/>
          </p:cNvSpPr>
          <p:nvPr>
            <p:ph idx="1"/>
          </p:nvPr>
        </p:nvSpPr>
        <p:spPr>
          <a:xfrm>
            <a:off x="641443" y="627797"/>
            <a:ext cx="9225887" cy="5606955"/>
          </a:xfrm>
          <a:prstGeom prst="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a:noAutofit/>
          </a:bodyPr>
          <a:lstStyle/>
          <a:p>
            <a:pPr marL="0" indent="0" algn="just">
              <a:buNone/>
            </a:pPr>
            <a:r>
              <a:rPr lang="en-IN" sz="2800" dirty="0">
                <a:solidFill>
                  <a:srgbClr val="FF0000"/>
                </a:solidFill>
                <a:latin typeface="+mj-lt"/>
              </a:rPr>
              <a:t>MANAGEMENT </a:t>
            </a:r>
            <a:r>
              <a:rPr lang="en-IN" sz="2800" dirty="0" smtClean="0">
                <a:solidFill>
                  <a:schemeClr val="tx1"/>
                </a:solidFill>
                <a:latin typeface="+mj-lt"/>
              </a:rPr>
              <a:t>IS </a:t>
            </a:r>
            <a:r>
              <a:rPr lang="en-IN" sz="2800" dirty="0" smtClean="0">
                <a:latin typeface="+mj-lt"/>
              </a:rPr>
              <a:t>The STUDY FOR CONDUCTING THE </a:t>
            </a:r>
            <a:r>
              <a:rPr lang="en-IN" sz="2800" dirty="0" smtClean="0">
                <a:latin typeface="+mj-lt"/>
              </a:rPr>
              <a:t>OPERATIONS </a:t>
            </a:r>
            <a:r>
              <a:rPr lang="en-IN" sz="2800" dirty="0">
                <a:latin typeface="+mj-lt"/>
              </a:rPr>
              <a:t>OF A </a:t>
            </a:r>
            <a:r>
              <a:rPr lang="en-IN" sz="2800" dirty="0" smtClean="0">
                <a:latin typeface="+mj-lt"/>
              </a:rPr>
              <a:t>BUSINESS</a:t>
            </a:r>
            <a:r>
              <a:rPr lang="en-IN" sz="2800" dirty="0"/>
              <a:t> </a:t>
            </a:r>
            <a:r>
              <a:rPr lang="en-IN" sz="2800" dirty="0" smtClean="0"/>
              <a:t>efficiently </a:t>
            </a:r>
            <a:r>
              <a:rPr lang="en-IN" sz="2800" dirty="0"/>
              <a:t>and </a:t>
            </a:r>
            <a:r>
              <a:rPr lang="en-IN" sz="2800" dirty="0" smtClean="0"/>
              <a:t>effectively</a:t>
            </a:r>
            <a:r>
              <a:rPr lang="en-IN" sz="2800" dirty="0" smtClean="0">
                <a:latin typeface="+mj-lt"/>
              </a:rPr>
              <a:t>.</a:t>
            </a:r>
            <a:endParaRPr lang="en-US" altLang="en-US" sz="2800" dirty="0">
              <a:latin typeface="+mj-lt"/>
            </a:endParaRPr>
          </a:p>
          <a:p>
            <a:pPr marL="0" indent="0" algn="just">
              <a:buNone/>
            </a:pPr>
            <a:r>
              <a:rPr lang="en-US" altLang="en-US" sz="2800" dirty="0" smtClean="0">
                <a:solidFill>
                  <a:srgbClr val="FF0000"/>
                </a:solidFill>
                <a:latin typeface="+mj-lt"/>
              </a:rPr>
              <a:t>Management</a:t>
            </a:r>
            <a:r>
              <a:rPr lang="en-US" altLang="en-US" sz="2800" dirty="0" smtClean="0">
                <a:latin typeface="+mj-lt"/>
              </a:rPr>
              <a:t> </a:t>
            </a:r>
            <a:r>
              <a:rPr lang="en-US" altLang="en-US" sz="2800" dirty="0">
                <a:latin typeface="+mj-lt"/>
              </a:rPr>
              <a:t>is a process of designing and maintaining an environment in which an individual can work with others to achieve a desired goal</a:t>
            </a:r>
            <a:r>
              <a:rPr lang="en-US" altLang="en-US" sz="2800" dirty="0" smtClean="0">
                <a:latin typeface="+mj-lt"/>
              </a:rPr>
              <a:t>.</a:t>
            </a:r>
          </a:p>
          <a:p>
            <a:pPr marL="0" indent="0" algn="just">
              <a:buNone/>
            </a:pPr>
            <a:r>
              <a:rPr lang="en-US" altLang="en-US" sz="2800" dirty="0" smtClean="0">
                <a:latin typeface="+mj-lt"/>
              </a:rPr>
              <a:t>MANAGEMENT </a:t>
            </a:r>
            <a:r>
              <a:rPr lang="en-US" altLang="en-US" sz="2800" dirty="0">
                <a:latin typeface="+mj-lt"/>
              </a:rPr>
              <a:t>consists of getting things by others. Managers are those who accomplishes the objectives through directing the efforts of </a:t>
            </a:r>
            <a:r>
              <a:rPr lang="en-US" altLang="en-US" sz="2800" dirty="0" smtClean="0">
                <a:latin typeface="+mj-lt"/>
              </a:rPr>
              <a:t>others: </a:t>
            </a:r>
            <a:r>
              <a:rPr lang="en-US" altLang="en-US" sz="2800" dirty="0" smtClean="0">
                <a:solidFill>
                  <a:srgbClr val="FF0000"/>
                </a:solidFill>
                <a:latin typeface="+mj-lt"/>
              </a:rPr>
              <a:t>By </a:t>
            </a:r>
            <a:r>
              <a:rPr lang="en-US" altLang="en-US" sz="2800" dirty="0">
                <a:solidFill>
                  <a:srgbClr val="FF0000"/>
                </a:solidFill>
                <a:latin typeface="+mj-lt"/>
              </a:rPr>
              <a:t>S. </a:t>
            </a:r>
            <a:r>
              <a:rPr lang="en-US" altLang="en-US" sz="2800" dirty="0" smtClean="0">
                <a:solidFill>
                  <a:srgbClr val="FF0000"/>
                </a:solidFill>
                <a:latin typeface="+mj-lt"/>
              </a:rPr>
              <a:t>George</a:t>
            </a:r>
          </a:p>
          <a:p>
            <a:pPr marL="0" indent="0" algn="just">
              <a:buNone/>
            </a:pPr>
            <a:r>
              <a:rPr lang="en-US" altLang="en-US" sz="2800" dirty="0" smtClean="0">
                <a:solidFill>
                  <a:srgbClr val="FF0000"/>
                </a:solidFill>
                <a:latin typeface="+mj-lt"/>
              </a:rPr>
              <a:t>Management is the process of utilizing the organizational resources to achieve a set of goals by planning, organizing, leading &amp; controlling. </a:t>
            </a:r>
          </a:p>
          <a:p>
            <a:pPr marL="0" indent="0" algn="just">
              <a:lnSpc>
                <a:spcPct val="150000"/>
              </a:lnSpc>
              <a:buNone/>
            </a:pPr>
            <a:r>
              <a:rPr lang="en-US" altLang="en-US" sz="2800" dirty="0" smtClean="0">
                <a:latin typeface="+mj-lt"/>
              </a:rPr>
              <a:t> </a:t>
            </a:r>
            <a:endParaRPr lang="en-US" altLang="en-US" sz="2800" dirty="0">
              <a:latin typeface="+mj-lt"/>
            </a:endParaRPr>
          </a:p>
          <a:p>
            <a:pPr marL="0" indent="0" algn="just">
              <a:lnSpc>
                <a:spcPct val="150000"/>
              </a:lnSpc>
              <a:buNone/>
            </a:pPr>
            <a:endParaRPr lang="en-US" altLang="en-US" sz="2800" dirty="0">
              <a:solidFill>
                <a:srgbClr val="FF0000"/>
              </a:solidFill>
              <a:latin typeface="+mj-lt"/>
            </a:endParaRPr>
          </a:p>
        </p:txBody>
      </p:sp>
      <p:sp>
        <p:nvSpPr>
          <p:cNvPr id="4" name="Date Placeholder 3"/>
          <p:cNvSpPr>
            <a:spLocks noGrp="1"/>
          </p:cNvSpPr>
          <p:nvPr>
            <p:ph type="dt" sz="half" idx="10"/>
          </p:nvPr>
        </p:nvSpPr>
        <p:spPr>
          <a:xfrm>
            <a:off x="8610600" y="6492701"/>
            <a:ext cx="1600200" cy="279400"/>
          </a:xfrm>
        </p:spPr>
        <p:txBody>
          <a:bodyPr/>
          <a:lstStyle/>
          <a:p>
            <a:fld id="{932FB51B-836E-4575-9C4B-912E6A5C586D}" type="datetime1">
              <a:rPr lang="en-US" smtClean="0"/>
              <a:t>7/29/2024</a:t>
            </a:fld>
            <a:endParaRPr lang="en-IN" dirty="0"/>
          </a:p>
        </p:txBody>
      </p:sp>
      <p:sp>
        <p:nvSpPr>
          <p:cNvPr id="5" name="Footer Placeholder 4"/>
          <p:cNvSpPr>
            <a:spLocks noGrp="1"/>
          </p:cNvSpPr>
          <p:nvPr>
            <p:ph type="ftr" sz="quarter" idx="11"/>
          </p:nvPr>
        </p:nvSpPr>
        <p:spPr>
          <a:xfrm>
            <a:off x="162637" y="6492701"/>
            <a:ext cx="7305900" cy="279400"/>
          </a:xfrm>
        </p:spPr>
        <p:txBody>
          <a:bodyPr/>
          <a:lstStyle/>
          <a:p>
            <a:r>
              <a:rPr lang="en-IN" dirty="0" smtClean="0"/>
              <a:t>PM</a:t>
            </a:r>
            <a:endParaRPr lang="en-IN" dirty="0"/>
          </a:p>
        </p:txBody>
      </p:sp>
      <p:sp>
        <p:nvSpPr>
          <p:cNvPr id="6" name="Slide Number Placeholder 5"/>
          <p:cNvSpPr>
            <a:spLocks noGrp="1"/>
          </p:cNvSpPr>
          <p:nvPr>
            <p:ph type="sldNum" sz="quarter" idx="12"/>
          </p:nvPr>
        </p:nvSpPr>
        <p:spPr>
          <a:xfrm>
            <a:off x="11081514" y="6474125"/>
            <a:ext cx="542697" cy="279400"/>
          </a:xfrm>
        </p:spPr>
        <p:txBody>
          <a:bodyPr/>
          <a:lstStyle/>
          <a:p>
            <a:fld id="{ED5B85CF-30ED-4424-B0CE-77FF1E0A0CDC}" type="slidenum">
              <a:rPr lang="en-IN" smtClean="0"/>
              <a:pPr/>
              <a:t>11</a:t>
            </a:fld>
            <a:endParaRPr lang="en-IN" dirty="0"/>
          </a:p>
        </p:txBody>
      </p:sp>
    </p:spTree>
    <p:extLst>
      <p:ext uri="{BB962C8B-B14F-4D97-AF65-F5344CB8AC3E}">
        <p14:creationId xmlns:p14="http://schemas.microsoft.com/office/powerpoint/2010/main" val="4281306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668740" y="654581"/>
            <a:ext cx="10877266" cy="682900"/>
          </a:xfrm>
        </p:spPr>
        <p:txBody>
          <a:bodyPr>
            <a:noAutofit/>
          </a:bodyPr>
          <a:lstStyle/>
          <a:p>
            <a:r>
              <a:rPr lang="en-US" sz="3600" dirty="0"/>
              <a:t>Concept of Productivity, Effectiveness and Efficiency</a:t>
            </a:r>
          </a:p>
        </p:txBody>
      </p:sp>
      <p:sp>
        <p:nvSpPr>
          <p:cNvPr id="31747" name="Rectangle 3"/>
          <p:cNvSpPr>
            <a:spLocks noGrp="1"/>
          </p:cNvSpPr>
          <p:nvPr>
            <p:ph type="body" idx="1"/>
          </p:nvPr>
        </p:nvSpPr>
        <p:spPr>
          <a:xfrm>
            <a:off x="668740" y="1337481"/>
            <a:ext cx="10877266" cy="4872251"/>
          </a:xfrm>
          <a:solidFill>
            <a:schemeClr val="accent1">
              <a:lumMod val="20000"/>
              <a:lumOff val="80000"/>
            </a:schemeClr>
          </a:solidFill>
        </p:spPr>
        <p:txBody>
          <a:bodyPr>
            <a:noAutofit/>
          </a:bodyPr>
          <a:lstStyle/>
          <a:p>
            <a:pPr algn="just"/>
            <a:r>
              <a:rPr lang="en-US" b="1" dirty="0" smtClean="0">
                <a:solidFill>
                  <a:srgbClr val="FF0000"/>
                </a:solidFill>
              </a:rPr>
              <a:t>Effectiveness</a:t>
            </a:r>
            <a:r>
              <a:rPr lang="en-US" dirty="0" smtClean="0"/>
              <a:t>: doing the right things. Doing those activities which can drive to achieve the desired goals. It concerns with the ends or achievement of goals </a:t>
            </a:r>
          </a:p>
          <a:p>
            <a:pPr algn="just"/>
            <a:r>
              <a:rPr lang="en-US" b="1" dirty="0" smtClean="0">
                <a:solidFill>
                  <a:srgbClr val="FF0000"/>
                </a:solidFill>
              </a:rPr>
              <a:t>Efficiency</a:t>
            </a:r>
            <a:r>
              <a:rPr lang="en-US" dirty="0" smtClean="0"/>
              <a:t>: doing the things right. Resources are used economically. It stresses on the means of getting the things done. It always seeks a better method which can eliminate wastes. </a:t>
            </a:r>
          </a:p>
          <a:p>
            <a:pPr algn="just"/>
            <a:r>
              <a:rPr lang="en-US" b="1" dirty="0" smtClean="0">
                <a:solidFill>
                  <a:srgbClr val="FF0000"/>
                </a:solidFill>
              </a:rPr>
              <a:t>Productivity</a:t>
            </a:r>
            <a:r>
              <a:rPr lang="en-US" dirty="0" smtClean="0"/>
              <a:t>: It </a:t>
            </a:r>
            <a:r>
              <a:rPr lang="en-US" dirty="0"/>
              <a:t>is a development of an attitude of mind to find better, safer, easier means of doing a job</a:t>
            </a:r>
            <a:r>
              <a:rPr lang="en-US" dirty="0" smtClean="0"/>
              <a:t>. It means </a:t>
            </a:r>
            <a:r>
              <a:rPr lang="en-US" dirty="0"/>
              <a:t>the reduction in the wastage of resources</a:t>
            </a:r>
            <a:r>
              <a:rPr lang="en-US" dirty="0" smtClean="0"/>
              <a:t>. It </a:t>
            </a:r>
            <a:r>
              <a:rPr lang="en-US" dirty="0"/>
              <a:t>is the ratio of production of a commodity in volume and one or more input factors also measured by the same unit. </a:t>
            </a:r>
            <a:endParaRPr lang="en-US" dirty="0" smtClean="0"/>
          </a:p>
          <a:p>
            <a:pPr algn="just"/>
            <a:r>
              <a:rPr lang="en-US" b="1" dirty="0" smtClean="0">
                <a:solidFill>
                  <a:srgbClr val="FF0000"/>
                </a:solidFill>
              </a:rPr>
              <a:t>Lean Principles to reduce waste</a:t>
            </a:r>
            <a:r>
              <a:rPr lang="en-US" dirty="0" smtClean="0"/>
              <a:t>: 1. over-production, 2. over processing, 3. excess movement of products, 4. motion (during a task), 5. waiting time for m/c or job, 6. defects 7. inventory and </a:t>
            </a:r>
            <a:r>
              <a:rPr lang="en-US" dirty="0"/>
              <a:t>8</a:t>
            </a:r>
            <a:r>
              <a:rPr lang="en-US" dirty="0" smtClean="0"/>
              <a:t>. skills    </a:t>
            </a:r>
            <a:endParaRPr lang="en-US" dirty="0"/>
          </a:p>
          <a:p>
            <a:pPr algn="just">
              <a:lnSpc>
                <a:spcPct val="90000"/>
              </a:lnSpc>
            </a:pPr>
            <a:endParaRPr lang="en-US" dirty="0" smtClean="0"/>
          </a:p>
        </p:txBody>
      </p:sp>
    </p:spTree>
    <p:extLst>
      <p:ext uri="{BB962C8B-B14F-4D97-AF65-F5344CB8AC3E}">
        <p14:creationId xmlns:p14="http://schemas.microsoft.com/office/powerpoint/2010/main" val="1822470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960" y="-19335"/>
            <a:ext cx="9601196" cy="618068"/>
          </a:xfrm>
        </p:spPr>
        <p:style>
          <a:lnRef idx="1">
            <a:schemeClr val="accent6"/>
          </a:lnRef>
          <a:fillRef idx="2">
            <a:schemeClr val="accent6"/>
          </a:fillRef>
          <a:effectRef idx="1">
            <a:schemeClr val="accent6"/>
          </a:effectRef>
          <a:fontRef idx="minor">
            <a:schemeClr val="dk1"/>
          </a:fontRef>
        </p:style>
        <p:txBody>
          <a:bodyPr>
            <a:normAutofit/>
          </a:bodyPr>
          <a:lstStyle/>
          <a:p>
            <a:r>
              <a:rPr lang="en-IN" sz="3200" dirty="0" smtClean="0"/>
              <a:t>Who is the winner? How much a loser has to improve?</a:t>
            </a:r>
            <a:endParaRPr lang="en-IN"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639677"/>
                <a:ext cx="5108996" cy="5718263"/>
              </a:xfrm>
            </p:spPr>
            <p:style>
              <a:lnRef idx="1">
                <a:schemeClr val="accent1"/>
              </a:lnRef>
              <a:fillRef idx="2">
                <a:schemeClr val="accent1"/>
              </a:fillRef>
              <a:effectRef idx="1">
                <a:schemeClr val="accent1"/>
              </a:effectRef>
              <a:fontRef idx="minor">
                <a:schemeClr val="dk1"/>
              </a:fontRef>
            </p:style>
            <p:txBody>
              <a:bodyPr>
                <a:normAutofit/>
              </a:bodyPr>
              <a:lstStyle/>
              <a:p>
                <a:pPr marL="0" indent="0" algn="just">
                  <a:buNone/>
                </a:pPr>
                <a:r>
                  <a:rPr lang="en-IN" sz="2500" dirty="0" smtClean="0"/>
                  <a:t>A production function is depicted in the following form:</a:t>
                </a:r>
              </a:p>
              <a:p>
                <a:pPr marL="0" indent="0" algn="just">
                  <a:buNone/>
                </a:pPr>
                <a14:m>
                  <m:oMathPara xmlns:m="http://schemas.openxmlformats.org/officeDocument/2006/math">
                    <m:oMathParaPr>
                      <m:jc m:val="centerGroup"/>
                    </m:oMathParaPr>
                    <m:oMath xmlns:m="http://schemas.openxmlformats.org/officeDocument/2006/math">
                      <m:r>
                        <a:rPr lang="en-IN" sz="2500" b="0" i="1" smtClean="0">
                          <a:latin typeface="Cambria Math" panose="02040503050406030204" pitchFamily="18" charset="0"/>
                        </a:rPr>
                        <m:t>𝑦</m:t>
                      </m:r>
                      <m:r>
                        <a:rPr lang="en-IN" sz="2500" b="0" i="1" smtClean="0">
                          <a:latin typeface="Cambria Math" panose="02040503050406030204" pitchFamily="18" charset="0"/>
                        </a:rPr>
                        <m:t>=−</m:t>
                      </m:r>
                      <m:rad>
                        <m:radPr>
                          <m:degHide m:val="on"/>
                          <m:ctrlPr>
                            <a:rPr lang="en-IN" sz="2500" b="0" i="1" smtClean="0">
                              <a:latin typeface="Cambria Math" panose="02040503050406030204" pitchFamily="18" charset="0"/>
                              <a:ea typeface="Cambria Math" panose="02040503050406030204" pitchFamily="18" charset="0"/>
                            </a:rPr>
                          </m:ctrlPr>
                        </m:radPr>
                        <m:deg/>
                        <m:e>
                          <m:r>
                            <a:rPr lang="en-IN" sz="2500" b="0" i="1" smtClean="0">
                              <a:latin typeface="Cambria Math" panose="02040503050406030204" pitchFamily="18" charset="0"/>
                              <a:ea typeface="Cambria Math" panose="02040503050406030204" pitchFamily="18" charset="0"/>
                            </a:rPr>
                            <m:t>2</m:t>
                          </m:r>
                        </m:e>
                      </m:rad>
                      <m:r>
                        <a:rPr lang="en-IN" sz="2500" b="0" i="1" smtClean="0">
                          <a:latin typeface="Cambria Math" panose="02040503050406030204" pitchFamily="18" charset="0"/>
                          <a:ea typeface="Cambria Math" panose="02040503050406030204" pitchFamily="18" charset="0"/>
                        </a:rPr>
                        <m:t>+</m:t>
                      </m:r>
                      <m:sSup>
                        <m:sSupPr>
                          <m:ctrlPr>
                            <a:rPr lang="en-IN" sz="2500" b="0" i="1" smtClean="0">
                              <a:latin typeface="Cambria Math" panose="02040503050406030204" pitchFamily="18" charset="0"/>
                              <a:ea typeface="Cambria Math" panose="02040503050406030204" pitchFamily="18" charset="0"/>
                            </a:rPr>
                          </m:ctrlPr>
                        </m:sSupPr>
                        <m:e>
                          <m:r>
                            <a:rPr lang="en-IN" sz="2500" b="0" i="1" smtClean="0">
                              <a:latin typeface="Cambria Math" panose="02040503050406030204" pitchFamily="18" charset="0"/>
                              <a:ea typeface="Cambria Math" panose="02040503050406030204" pitchFamily="18" charset="0"/>
                            </a:rPr>
                            <m:t>𝑥</m:t>
                          </m:r>
                        </m:e>
                        <m:sup>
                          <m:f>
                            <m:fPr>
                              <m:ctrlPr>
                                <a:rPr lang="en-IN" sz="2500" b="0" i="1" smtClean="0">
                                  <a:latin typeface="Cambria Math" panose="02040503050406030204" pitchFamily="18" charset="0"/>
                                  <a:ea typeface="Cambria Math" panose="02040503050406030204" pitchFamily="18" charset="0"/>
                                </a:rPr>
                              </m:ctrlPr>
                            </m:fPr>
                            <m:num>
                              <m:r>
                                <a:rPr lang="en-IN" sz="2500" b="0" i="1" smtClean="0">
                                  <a:latin typeface="Cambria Math" panose="02040503050406030204" pitchFamily="18" charset="0"/>
                                  <a:ea typeface="Cambria Math" panose="02040503050406030204" pitchFamily="18" charset="0"/>
                                </a:rPr>
                                <m:t>1</m:t>
                              </m:r>
                            </m:num>
                            <m:den>
                              <m:r>
                                <a:rPr lang="en-IN" sz="2500" b="0" i="1" smtClean="0">
                                  <a:latin typeface="Cambria Math" panose="02040503050406030204" pitchFamily="18" charset="0"/>
                                  <a:ea typeface="Cambria Math" panose="02040503050406030204" pitchFamily="18" charset="0"/>
                                </a:rPr>
                                <m:t>2</m:t>
                              </m:r>
                            </m:den>
                          </m:f>
                        </m:sup>
                      </m:sSup>
                      <m:r>
                        <a:rPr lang="en-IN" sz="2500" b="0" i="1" smtClean="0">
                          <a:latin typeface="Cambria Math" panose="02040503050406030204" pitchFamily="18" charset="0"/>
                          <a:ea typeface="Cambria Math" panose="02040503050406030204" pitchFamily="18" charset="0"/>
                        </a:rPr>
                        <m:t>,</m:t>
                      </m:r>
                      <m:r>
                        <a:rPr lang="en-IN" sz="2500" b="0" i="1" smtClean="0">
                          <a:latin typeface="Cambria Math" panose="02040503050406030204" pitchFamily="18" charset="0"/>
                          <a:ea typeface="Cambria Math" panose="02040503050406030204" pitchFamily="18" charset="0"/>
                        </a:rPr>
                        <m:t>𝑥</m:t>
                      </m:r>
                      <m:r>
                        <a:rPr lang="en-IN" sz="2500" b="0" i="1" smtClean="0">
                          <a:latin typeface="Cambria Math" panose="02040503050406030204" pitchFamily="18" charset="0"/>
                          <a:ea typeface="Cambria Math" panose="02040503050406030204" pitchFamily="18" charset="0"/>
                        </a:rPr>
                        <m:t>,</m:t>
                      </m:r>
                      <m:r>
                        <a:rPr lang="en-IN" sz="2500" i="1">
                          <a:latin typeface="Cambria Math" panose="02040503050406030204" pitchFamily="18" charset="0"/>
                        </a:rPr>
                        <m:t>𝑦</m:t>
                      </m:r>
                      <m:r>
                        <a:rPr lang="en-IN" sz="2500" b="0" i="1" smtClean="0">
                          <a:latin typeface="Cambria Math" panose="02040503050406030204" pitchFamily="18" charset="0"/>
                        </a:rPr>
                        <m:t>≥0</m:t>
                      </m:r>
                    </m:oMath>
                  </m:oMathPara>
                </a14:m>
                <a:endParaRPr lang="en-IN" sz="2500" dirty="0" smtClean="0"/>
              </a:p>
              <a:p>
                <a:pPr marL="0" indent="0" algn="just">
                  <a:buNone/>
                </a:pPr>
                <a:r>
                  <a:rPr lang="en-IN" sz="2500" dirty="0" smtClean="0"/>
                  <a:t>Two firms A (9, 1) &amp; B (16, 2) are competing with each other respectively:</a:t>
                </a:r>
              </a:p>
              <a:p>
                <a:pPr marL="0" indent="0" algn="just">
                  <a:buNone/>
                </a:pPr>
                <a:r>
                  <a:rPr lang="en-IN" sz="2500" dirty="0" smtClean="0"/>
                  <a:t>Productivity of A is = </a:t>
                </a:r>
                <a14:m>
                  <m:oMath xmlns:m="http://schemas.openxmlformats.org/officeDocument/2006/math">
                    <m:f>
                      <m:fPr>
                        <m:ctrlPr>
                          <a:rPr lang="en-IN" sz="2500" i="1" smtClean="0">
                            <a:latin typeface="Cambria Math" panose="02040503050406030204" pitchFamily="18" charset="0"/>
                          </a:rPr>
                        </m:ctrlPr>
                      </m:fPr>
                      <m:num>
                        <m:r>
                          <a:rPr lang="en-IN" sz="2500" i="1">
                            <a:latin typeface="Cambria Math" panose="02040503050406030204" pitchFamily="18" charset="0"/>
                          </a:rPr>
                          <m:t>𝑦</m:t>
                        </m:r>
                      </m:num>
                      <m:den>
                        <m:r>
                          <a:rPr lang="en-IN" sz="2500" i="1">
                            <a:latin typeface="Cambria Math" panose="02040503050406030204" pitchFamily="18" charset="0"/>
                          </a:rPr>
                          <m:t>𝑥</m:t>
                        </m:r>
                      </m:den>
                    </m:f>
                    <m:r>
                      <a:rPr lang="en-IN" sz="2500" b="0" i="1" smtClean="0">
                        <a:latin typeface="Cambria Math" panose="02040503050406030204" pitchFamily="18" charset="0"/>
                      </a:rPr>
                      <m:t>=</m:t>
                    </m:r>
                    <m:f>
                      <m:fPr>
                        <m:ctrlPr>
                          <a:rPr lang="en-IN" sz="2500" i="1">
                            <a:latin typeface="Cambria Math" panose="02040503050406030204" pitchFamily="18" charset="0"/>
                          </a:rPr>
                        </m:ctrlPr>
                      </m:fPr>
                      <m:num>
                        <m:r>
                          <a:rPr lang="en-IN" sz="2500" b="0" i="1" smtClean="0">
                            <a:latin typeface="Cambria Math" panose="02040503050406030204" pitchFamily="18" charset="0"/>
                          </a:rPr>
                          <m:t>1</m:t>
                        </m:r>
                      </m:num>
                      <m:den>
                        <m:r>
                          <a:rPr lang="en-IN" sz="2500" b="0" i="1" smtClean="0">
                            <a:latin typeface="Cambria Math" panose="02040503050406030204" pitchFamily="18" charset="0"/>
                          </a:rPr>
                          <m:t>9</m:t>
                        </m:r>
                      </m:den>
                    </m:f>
                    <m:r>
                      <a:rPr lang="en-IN" sz="2500" b="0" i="1" smtClean="0">
                        <a:latin typeface="Cambria Math" panose="02040503050406030204" pitchFamily="18" charset="0"/>
                      </a:rPr>
                      <m:t>=0.11</m:t>
                    </m:r>
                  </m:oMath>
                </a14:m>
                <a:endParaRPr lang="en-IN" sz="2500" dirty="0" smtClean="0"/>
              </a:p>
              <a:p>
                <a:pPr marL="0" indent="0" algn="just">
                  <a:buNone/>
                </a:pPr>
                <a:r>
                  <a:rPr lang="en-IN" sz="2500" dirty="0"/>
                  <a:t>Productivity of </a:t>
                </a:r>
                <a:r>
                  <a:rPr lang="en-IN" sz="2500" dirty="0" smtClean="0"/>
                  <a:t>B is </a:t>
                </a:r>
                <a:r>
                  <a:rPr lang="en-IN" sz="2500" dirty="0"/>
                  <a:t>= </a:t>
                </a:r>
                <a14:m>
                  <m:oMath xmlns:m="http://schemas.openxmlformats.org/officeDocument/2006/math">
                    <m:f>
                      <m:fPr>
                        <m:ctrlPr>
                          <a:rPr lang="en-IN" sz="2500" i="1">
                            <a:latin typeface="Cambria Math" panose="02040503050406030204" pitchFamily="18" charset="0"/>
                          </a:rPr>
                        </m:ctrlPr>
                      </m:fPr>
                      <m:num>
                        <m:r>
                          <a:rPr lang="en-IN" sz="2500" i="1">
                            <a:latin typeface="Cambria Math" panose="02040503050406030204" pitchFamily="18" charset="0"/>
                          </a:rPr>
                          <m:t>𝑦</m:t>
                        </m:r>
                      </m:num>
                      <m:den>
                        <m:r>
                          <a:rPr lang="en-IN" sz="2500" i="1">
                            <a:latin typeface="Cambria Math" panose="02040503050406030204" pitchFamily="18" charset="0"/>
                          </a:rPr>
                          <m:t>𝑥</m:t>
                        </m:r>
                      </m:den>
                    </m:f>
                    <m:r>
                      <a:rPr lang="en-IN" sz="2500" i="1">
                        <a:latin typeface="Cambria Math" panose="02040503050406030204" pitchFamily="18" charset="0"/>
                      </a:rPr>
                      <m:t>=</m:t>
                    </m:r>
                    <m:f>
                      <m:fPr>
                        <m:ctrlPr>
                          <a:rPr lang="en-IN" sz="2500" i="1">
                            <a:latin typeface="Cambria Math" panose="02040503050406030204" pitchFamily="18" charset="0"/>
                          </a:rPr>
                        </m:ctrlPr>
                      </m:fPr>
                      <m:num>
                        <m:r>
                          <a:rPr lang="en-IN" sz="2500" b="0" i="1" smtClean="0">
                            <a:latin typeface="Cambria Math" panose="02040503050406030204" pitchFamily="18" charset="0"/>
                          </a:rPr>
                          <m:t>2</m:t>
                        </m:r>
                      </m:num>
                      <m:den>
                        <m:r>
                          <a:rPr lang="en-IN" sz="2500" b="0" i="1" smtClean="0">
                            <a:latin typeface="Cambria Math" panose="02040503050406030204" pitchFamily="18" charset="0"/>
                          </a:rPr>
                          <m:t>16</m:t>
                        </m:r>
                      </m:den>
                    </m:f>
                    <m:r>
                      <a:rPr lang="en-IN" sz="2500" i="1">
                        <a:latin typeface="Cambria Math" panose="02040503050406030204" pitchFamily="18" charset="0"/>
                      </a:rPr>
                      <m:t>=0.</m:t>
                    </m:r>
                    <m:r>
                      <a:rPr lang="en-IN" sz="2500" b="0" i="1" smtClean="0">
                        <a:latin typeface="Cambria Math" panose="02040503050406030204" pitchFamily="18" charset="0"/>
                      </a:rPr>
                      <m:t>125</m:t>
                    </m:r>
                  </m:oMath>
                </a14:m>
                <a:endParaRPr lang="en-IN" sz="2500" dirty="0" smtClean="0"/>
              </a:p>
              <a:p>
                <a:pPr marL="0" indent="0" algn="just">
                  <a:buNone/>
                </a:pPr>
                <a:r>
                  <a:rPr lang="en-IN" sz="2500" dirty="0" smtClean="0"/>
                  <a:t>Efficiency of A is = </a:t>
                </a:r>
                <a14:m>
                  <m:oMath xmlns:m="http://schemas.openxmlformats.org/officeDocument/2006/math">
                    <m:f>
                      <m:fPr>
                        <m:ctrlPr>
                          <a:rPr lang="en-IN" sz="2500" i="1">
                            <a:latin typeface="Cambria Math" panose="02040503050406030204" pitchFamily="18" charset="0"/>
                          </a:rPr>
                        </m:ctrlPr>
                      </m:fPr>
                      <m:num>
                        <m:r>
                          <a:rPr lang="en-IN" sz="2500" i="1">
                            <a:latin typeface="Cambria Math" panose="02040503050406030204" pitchFamily="18" charset="0"/>
                          </a:rPr>
                          <m:t>𝑦</m:t>
                        </m:r>
                      </m:num>
                      <m:den>
                        <m:sSup>
                          <m:sSupPr>
                            <m:ctrlPr>
                              <a:rPr lang="en-IN" sz="2500" i="1" smtClean="0">
                                <a:latin typeface="Cambria Math" panose="02040503050406030204" pitchFamily="18" charset="0"/>
                              </a:rPr>
                            </m:ctrlPr>
                          </m:sSupPr>
                          <m:e>
                            <m:r>
                              <a:rPr lang="en-IN" sz="2500" b="0" i="1" smtClean="0">
                                <a:latin typeface="Cambria Math" panose="02040503050406030204" pitchFamily="18" charset="0"/>
                              </a:rPr>
                              <m:t>𝑦</m:t>
                            </m:r>
                          </m:e>
                          <m:sup>
                            <m:r>
                              <a:rPr lang="en-IN" sz="2500" b="0" i="1" smtClean="0">
                                <a:latin typeface="Cambria Math" panose="02040503050406030204" pitchFamily="18" charset="0"/>
                              </a:rPr>
                              <m:t>∗</m:t>
                            </m:r>
                          </m:sup>
                        </m:sSup>
                      </m:den>
                    </m:f>
                    <m:r>
                      <a:rPr lang="en-IN" sz="2500" i="1">
                        <a:latin typeface="Cambria Math" panose="02040503050406030204" pitchFamily="18" charset="0"/>
                      </a:rPr>
                      <m:t>=</m:t>
                    </m:r>
                    <m:f>
                      <m:fPr>
                        <m:ctrlPr>
                          <a:rPr lang="en-IN" sz="2500" i="1">
                            <a:latin typeface="Cambria Math" panose="02040503050406030204" pitchFamily="18" charset="0"/>
                          </a:rPr>
                        </m:ctrlPr>
                      </m:fPr>
                      <m:num>
                        <m:r>
                          <a:rPr lang="en-IN" sz="2500" b="0" i="1" smtClean="0">
                            <a:latin typeface="Cambria Math" panose="02040503050406030204" pitchFamily="18" charset="0"/>
                          </a:rPr>
                          <m:t>1</m:t>
                        </m:r>
                      </m:num>
                      <m:den>
                        <m:r>
                          <a:rPr lang="en-IN" sz="2500" i="1">
                            <a:latin typeface="Cambria Math" panose="02040503050406030204" pitchFamily="18" charset="0"/>
                          </a:rPr>
                          <m:t>1</m:t>
                        </m:r>
                        <m:r>
                          <a:rPr lang="en-IN" sz="2500" b="0" i="1" smtClean="0">
                            <a:latin typeface="Cambria Math" panose="02040503050406030204" pitchFamily="18" charset="0"/>
                          </a:rPr>
                          <m:t>.59</m:t>
                        </m:r>
                      </m:den>
                    </m:f>
                    <m:r>
                      <a:rPr lang="en-IN" sz="2500" i="1">
                        <a:latin typeface="Cambria Math" panose="02040503050406030204" pitchFamily="18" charset="0"/>
                      </a:rPr>
                      <m:t>=0.</m:t>
                    </m:r>
                    <m:r>
                      <a:rPr lang="en-IN" sz="2500" b="0" i="1" smtClean="0">
                        <a:latin typeface="Cambria Math" panose="02040503050406030204" pitchFamily="18" charset="0"/>
                      </a:rPr>
                      <m:t>629</m:t>
                    </m:r>
                  </m:oMath>
                </a14:m>
                <a:endParaRPr lang="en-IN" sz="2500" dirty="0"/>
              </a:p>
              <a:p>
                <a:pPr marL="0" indent="0" algn="just">
                  <a:buNone/>
                </a:pPr>
                <a:r>
                  <a:rPr lang="en-IN" sz="2500" dirty="0"/>
                  <a:t>Efficiency of B</a:t>
                </a:r>
                <a:r>
                  <a:rPr lang="en-IN" sz="2500" dirty="0" smtClean="0"/>
                  <a:t> </a:t>
                </a:r>
                <a:r>
                  <a:rPr lang="en-IN" sz="2500" dirty="0"/>
                  <a:t>is = </a:t>
                </a:r>
                <a14:m>
                  <m:oMath xmlns:m="http://schemas.openxmlformats.org/officeDocument/2006/math">
                    <m:f>
                      <m:fPr>
                        <m:ctrlPr>
                          <a:rPr lang="en-IN" sz="2500" i="1">
                            <a:latin typeface="Cambria Math" panose="02040503050406030204" pitchFamily="18" charset="0"/>
                          </a:rPr>
                        </m:ctrlPr>
                      </m:fPr>
                      <m:num>
                        <m:r>
                          <a:rPr lang="en-IN" sz="2500" i="1">
                            <a:latin typeface="Cambria Math" panose="02040503050406030204" pitchFamily="18" charset="0"/>
                          </a:rPr>
                          <m:t>𝑦</m:t>
                        </m:r>
                      </m:num>
                      <m:den>
                        <m:sSup>
                          <m:sSupPr>
                            <m:ctrlPr>
                              <a:rPr lang="en-IN" sz="2500" i="1">
                                <a:latin typeface="Cambria Math" panose="02040503050406030204" pitchFamily="18" charset="0"/>
                              </a:rPr>
                            </m:ctrlPr>
                          </m:sSupPr>
                          <m:e>
                            <m:r>
                              <a:rPr lang="en-IN" sz="2500" i="1">
                                <a:latin typeface="Cambria Math" panose="02040503050406030204" pitchFamily="18" charset="0"/>
                              </a:rPr>
                              <m:t>𝑦</m:t>
                            </m:r>
                          </m:e>
                          <m:sup>
                            <m:r>
                              <a:rPr lang="en-IN" sz="2500" i="1">
                                <a:latin typeface="Cambria Math" panose="02040503050406030204" pitchFamily="18" charset="0"/>
                              </a:rPr>
                              <m:t>∗</m:t>
                            </m:r>
                          </m:sup>
                        </m:sSup>
                      </m:den>
                    </m:f>
                    <m:r>
                      <a:rPr lang="en-IN" sz="2500" i="1">
                        <a:latin typeface="Cambria Math" panose="02040503050406030204" pitchFamily="18" charset="0"/>
                      </a:rPr>
                      <m:t>=</m:t>
                    </m:r>
                    <m:f>
                      <m:fPr>
                        <m:ctrlPr>
                          <a:rPr lang="en-IN" sz="2500" i="1">
                            <a:latin typeface="Cambria Math" panose="02040503050406030204" pitchFamily="18" charset="0"/>
                          </a:rPr>
                        </m:ctrlPr>
                      </m:fPr>
                      <m:num>
                        <m:r>
                          <a:rPr lang="en-IN" sz="2500" b="0" i="1" smtClean="0">
                            <a:latin typeface="Cambria Math" panose="02040503050406030204" pitchFamily="18" charset="0"/>
                          </a:rPr>
                          <m:t>2</m:t>
                        </m:r>
                      </m:num>
                      <m:den>
                        <m:r>
                          <a:rPr lang="en-IN" sz="2500" b="0" i="1" smtClean="0">
                            <a:latin typeface="Cambria Math" panose="02040503050406030204" pitchFamily="18" charset="0"/>
                          </a:rPr>
                          <m:t>2</m:t>
                        </m:r>
                        <m:r>
                          <a:rPr lang="en-IN" sz="2500" i="1">
                            <a:latin typeface="Cambria Math" panose="02040503050406030204" pitchFamily="18" charset="0"/>
                          </a:rPr>
                          <m:t>.59</m:t>
                        </m:r>
                      </m:den>
                    </m:f>
                    <m:r>
                      <a:rPr lang="en-IN" sz="2500" i="1">
                        <a:latin typeface="Cambria Math" panose="02040503050406030204" pitchFamily="18" charset="0"/>
                      </a:rPr>
                      <m:t>=0.</m:t>
                    </m:r>
                    <m:r>
                      <a:rPr lang="en-IN" sz="2500" b="0" i="1" smtClean="0">
                        <a:latin typeface="Cambria Math" panose="02040503050406030204" pitchFamily="18" charset="0"/>
                      </a:rPr>
                      <m:t>777</m:t>
                    </m:r>
                  </m:oMath>
                </a14:m>
                <a:endParaRPr lang="en-IN" sz="2500" dirty="0"/>
              </a:p>
              <a:p>
                <a:pPr algn="just"/>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639677"/>
                <a:ext cx="5108996" cy="5718263"/>
              </a:xfrm>
              <a:blipFill rotWithShape="0">
                <a:blip r:embed="rId2"/>
                <a:stretch>
                  <a:fillRect l="-1786" t="-745" r="-1786"/>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9443113" y="6578600"/>
            <a:ext cx="905101" cy="279400"/>
          </a:xfrm>
        </p:spPr>
        <p:txBody>
          <a:bodyPr/>
          <a:lstStyle/>
          <a:p>
            <a:fld id="{AA284725-4CE6-45E7-9DD4-E5C6BFA066FD}" type="datetime1">
              <a:rPr lang="en-US" smtClean="0"/>
              <a:t>7/29/2024</a:t>
            </a:fld>
            <a:endParaRPr lang="en-US" dirty="0"/>
          </a:p>
        </p:txBody>
      </p:sp>
      <p:sp>
        <p:nvSpPr>
          <p:cNvPr id="5" name="Footer Placeholder 4"/>
          <p:cNvSpPr>
            <a:spLocks noGrp="1"/>
          </p:cNvSpPr>
          <p:nvPr>
            <p:ph type="ftr" sz="quarter" idx="11"/>
          </p:nvPr>
        </p:nvSpPr>
        <p:spPr>
          <a:xfrm>
            <a:off x="0" y="6578600"/>
            <a:ext cx="533399" cy="279400"/>
          </a:xfrm>
        </p:spPr>
        <p:txBody>
          <a:bodyPr/>
          <a:lstStyle/>
          <a:p>
            <a:r>
              <a:rPr lang="en-US" dirty="0" smtClean="0"/>
              <a:t>OM</a:t>
            </a:r>
            <a:endParaRPr lang="en-US" dirty="0"/>
          </a:p>
        </p:txBody>
      </p:sp>
      <p:sp>
        <p:nvSpPr>
          <p:cNvPr id="6" name="Slide Number Placeholder 5"/>
          <p:cNvSpPr>
            <a:spLocks noGrp="1"/>
          </p:cNvSpPr>
          <p:nvPr>
            <p:ph type="sldNum" sz="quarter" idx="12"/>
          </p:nvPr>
        </p:nvSpPr>
        <p:spPr>
          <a:xfrm>
            <a:off x="11625419" y="6558636"/>
            <a:ext cx="542697" cy="279400"/>
          </a:xfrm>
        </p:spPr>
        <p:txBody>
          <a:bodyPr/>
          <a:lstStyle/>
          <a:p>
            <a:fld id="{B6F15528-21DE-4FAA-801E-634DDDAF4B2B}" type="slidenum">
              <a:rPr lang="en-US" smtClean="0"/>
              <a:pPr/>
              <a:t>13</a:t>
            </a:fld>
            <a:endParaRPr lang="en-US"/>
          </a:p>
        </p:txBody>
      </p:sp>
      <p:graphicFrame>
        <p:nvGraphicFramePr>
          <p:cNvPr id="9" name="Chart 8"/>
          <p:cNvGraphicFramePr>
            <a:graphicFrameLocks/>
          </p:cNvGraphicFramePr>
          <p:nvPr>
            <p:extLst>
              <p:ext uri="{D42A27DB-BD31-4B8C-83A1-F6EECF244321}">
                <p14:modId xmlns:p14="http://schemas.microsoft.com/office/powerpoint/2010/main" val="1613210849"/>
              </p:ext>
            </p:extLst>
          </p:nvPr>
        </p:nvGraphicFramePr>
        <p:xfrm>
          <a:off x="6878472" y="664696"/>
          <a:ext cx="5289644" cy="48979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81910157"/>
              </p:ext>
            </p:extLst>
          </p:nvPr>
        </p:nvGraphicFramePr>
        <p:xfrm>
          <a:off x="5131559" y="664696"/>
          <a:ext cx="1733266" cy="5713260"/>
        </p:xfrm>
        <a:graphic>
          <a:graphicData uri="http://schemas.openxmlformats.org/drawingml/2006/table">
            <a:tbl>
              <a:tblPr>
                <a:tableStyleId>{5C22544A-7EE6-4342-B048-85BDC9FD1C3A}</a:tableStyleId>
              </a:tblPr>
              <a:tblGrid>
                <a:gridCol w="846161"/>
                <a:gridCol w="887105"/>
              </a:tblGrid>
              <a:tr h="165894">
                <a:tc>
                  <a:txBody>
                    <a:bodyPr/>
                    <a:lstStyle/>
                    <a:p>
                      <a:pPr algn="ctr" fontAlgn="ctr"/>
                      <a:r>
                        <a:rPr lang="en-IN" sz="2200" b="1" u="none" strike="noStrike" dirty="0" smtClean="0">
                          <a:solidFill>
                            <a:srgbClr val="FF0000"/>
                          </a:solidFill>
                          <a:effectLst/>
                        </a:rPr>
                        <a:t>Input </a:t>
                      </a:r>
                      <a:endParaRPr lang="en-IN" sz="2200" b="1" i="0" u="none" strike="noStrike" dirty="0">
                        <a:solidFill>
                          <a:srgbClr val="FF0000"/>
                        </a:solidFill>
                        <a:effectLst/>
                        <a:latin typeface="Calibri" panose="020F0502020204030204" pitchFamily="34" charset="0"/>
                      </a:endParaRPr>
                    </a:p>
                  </a:txBody>
                  <a:tcPr marL="8295" marR="8295" marT="8295" marB="0" anchor="ctr"/>
                </a:tc>
                <a:tc>
                  <a:txBody>
                    <a:bodyPr/>
                    <a:lstStyle/>
                    <a:p>
                      <a:pPr algn="ctr" fontAlgn="ctr"/>
                      <a:r>
                        <a:rPr lang="en-IN" sz="2200" b="1" i="0" u="none" strike="noStrike" dirty="0" smtClean="0">
                          <a:solidFill>
                            <a:srgbClr val="FF0000"/>
                          </a:solidFill>
                          <a:effectLst/>
                          <a:latin typeface="+mn-lt"/>
                        </a:rPr>
                        <a:t>Output</a:t>
                      </a:r>
                      <a:r>
                        <a:rPr lang="en-IN" sz="2200" b="1" i="0" u="none" strike="noStrike" baseline="0" dirty="0" smtClean="0">
                          <a:solidFill>
                            <a:srgbClr val="FF0000"/>
                          </a:solidFill>
                          <a:effectLst/>
                          <a:latin typeface="+mn-lt"/>
                        </a:rPr>
                        <a:t> </a:t>
                      </a:r>
                      <a:endParaRPr lang="en-IN" sz="2200" b="1" i="0" u="none" strike="noStrike" dirty="0">
                        <a:solidFill>
                          <a:srgbClr val="FF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2</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dirty="0" smtClean="0">
                          <a:effectLst/>
                        </a:rPr>
                        <a:t>0.00</a:t>
                      </a:r>
                      <a:endParaRPr lang="en-IN" sz="1800" b="0" i="0" u="none" strike="noStrike" dirty="0">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3</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0.32</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4</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0.59</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5</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0.83</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6</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1.04</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7</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1.24</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8</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1.42</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9</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1.59</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10</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1.75</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11</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1.91</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12</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2.05</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13</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2.2</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14</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2.33</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15</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2.46</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16</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2.59</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17</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2.71</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18</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2.83</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19</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2.95</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20</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dirty="0">
                          <a:effectLst/>
                        </a:rPr>
                        <a:t>3.06</a:t>
                      </a:r>
                      <a:endParaRPr lang="en-IN" sz="1800" b="0" i="0" u="none" strike="noStrike" dirty="0">
                        <a:solidFill>
                          <a:srgbClr val="000000"/>
                        </a:solidFill>
                        <a:effectLst/>
                        <a:latin typeface="Calibri" panose="020F0502020204030204" pitchFamily="34" charset="0"/>
                      </a:endParaRPr>
                    </a:p>
                  </a:txBody>
                  <a:tcPr marL="8295" marR="8295" marT="8295" marB="0" anchor="ctr"/>
                </a:tc>
              </a:tr>
            </a:tbl>
          </a:graphicData>
        </a:graphic>
      </p:graphicFrame>
      <p:cxnSp>
        <p:nvCxnSpPr>
          <p:cNvPr id="11" name="Straight Connector 10"/>
          <p:cNvCxnSpPr/>
          <p:nvPr/>
        </p:nvCxnSpPr>
        <p:spPr>
          <a:xfrm>
            <a:off x="10134600" y="2961248"/>
            <a:ext cx="1" cy="2230904"/>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flipV="1">
            <a:off x="10073068" y="2862619"/>
            <a:ext cx="123063" cy="65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p:cNvCxnSpPr/>
          <p:nvPr/>
        </p:nvCxnSpPr>
        <p:spPr>
          <a:xfrm flipH="1">
            <a:off x="8366080" y="4063052"/>
            <a:ext cx="609600" cy="0"/>
          </a:xfrm>
          <a:prstGeom prst="straightConnector1">
            <a:avLst/>
          </a:prstGeom>
          <a:ln w="41275" cmpd="db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050557" y="3276600"/>
            <a:ext cx="0" cy="685800"/>
          </a:xfrm>
          <a:prstGeom prst="straightConnector1">
            <a:avLst/>
          </a:prstGeom>
          <a:ln w="38100" cmpd="sng">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3" idx="2"/>
          </p:cNvCxnSpPr>
          <p:nvPr/>
        </p:nvCxnSpPr>
        <p:spPr>
          <a:xfrm flipH="1">
            <a:off x="9443113" y="2895443"/>
            <a:ext cx="629955" cy="0"/>
          </a:xfrm>
          <a:prstGeom prst="straightConnector1">
            <a:avLst/>
          </a:prstGeom>
          <a:ln w="41275" cmpd="dbl">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134599" y="2286000"/>
            <a:ext cx="0" cy="576619"/>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7685546" y="5639210"/>
                <a:ext cx="2650919" cy="4932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m:t>
                          </m:r>
                        </m:sup>
                      </m:sSup>
                      <m:r>
                        <a:rPr lang="en-IN" i="1" smtClean="0">
                          <a:latin typeface="Cambria Math" panose="02040503050406030204" pitchFamily="18" charset="0"/>
                        </a:rPr>
                        <m:t>=−</m:t>
                      </m:r>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2</m:t>
                          </m:r>
                        </m:e>
                      </m:rad>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16</m:t>
                          </m:r>
                        </m:e>
                        <m:sup>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up>
                      </m:sSup>
                      <m:r>
                        <a:rPr lang="en-IN" b="0" i="1" smtClean="0">
                          <a:latin typeface="Cambria Math" panose="02040503050406030204" pitchFamily="18" charset="0"/>
                          <a:ea typeface="Cambria Math" panose="02040503050406030204" pitchFamily="18" charset="0"/>
                        </a:rPr>
                        <m:t>=2.59</m:t>
                      </m:r>
                      <m:r>
                        <a:rPr lang="en-IN" i="1">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33" name="Rectangle 32"/>
              <p:cNvSpPr>
                <a:spLocks noRot="1" noChangeAspect="1" noMove="1" noResize="1" noEditPoints="1" noAdjustHandles="1" noChangeArrowheads="1" noChangeShapeType="1" noTextEdit="1"/>
              </p:cNvSpPr>
              <p:nvPr/>
            </p:nvSpPr>
            <p:spPr>
              <a:xfrm>
                <a:off x="7685546" y="5639210"/>
                <a:ext cx="2650919" cy="493277"/>
              </a:xfrm>
              <a:prstGeom prst="rect">
                <a:avLst/>
              </a:prstGeom>
              <a:blipFill rotWithShape="0">
                <a:blip r:embed="rId4"/>
                <a:stretch>
                  <a:fillRect/>
                </a:stretch>
              </a:blipFill>
            </p:spPr>
            <p:txBody>
              <a:bodyPr/>
              <a:lstStyle/>
              <a:p>
                <a:r>
                  <a:rPr lang="en-IN">
                    <a:noFill/>
                  </a:rPr>
                  <a:t> </a:t>
                </a:r>
              </a:p>
            </p:txBody>
          </p:sp>
        </mc:Fallback>
      </mc:AlternateContent>
      <p:sp>
        <p:nvSpPr>
          <p:cNvPr id="34" name="TextBox 33"/>
          <p:cNvSpPr txBox="1"/>
          <p:nvPr/>
        </p:nvSpPr>
        <p:spPr>
          <a:xfrm>
            <a:off x="9443113" y="1676400"/>
            <a:ext cx="1024639" cy="369332"/>
          </a:xfrm>
          <a:prstGeom prst="rect">
            <a:avLst/>
          </a:prstGeom>
          <a:noFill/>
        </p:spPr>
        <p:txBody>
          <a:bodyPr wrap="none" rtlCol="0">
            <a:spAutoFit/>
          </a:bodyPr>
          <a:lstStyle/>
          <a:p>
            <a:r>
              <a:rPr lang="en-IN" dirty="0" smtClean="0"/>
              <a:t>(16, 2.59)</a:t>
            </a:r>
            <a:endParaRPr lang="en-IN" dirty="0"/>
          </a:p>
        </p:txBody>
      </p:sp>
      <p:sp>
        <p:nvSpPr>
          <p:cNvPr id="35" name="TextBox 34"/>
          <p:cNvSpPr txBox="1"/>
          <p:nvPr/>
        </p:nvSpPr>
        <p:spPr>
          <a:xfrm>
            <a:off x="10281370" y="2776582"/>
            <a:ext cx="955711" cy="369332"/>
          </a:xfrm>
          <a:prstGeom prst="rect">
            <a:avLst/>
          </a:prstGeom>
          <a:noFill/>
        </p:spPr>
        <p:txBody>
          <a:bodyPr wrap="none" rtlCol="0">
            <a:spAutoFit/>
          </a:bodyPr>
          <a:lstStyle/>
          <a:p>
            <a:r>
              <a:rPr lang="en-IN" dirty="0" smtClean="0"/>
              <a:t>B (16, 2)</a:t>
            </a:r>
            <a:endParaRPr lang="en-IN" dirty="0"/>
          </a:p>
        </p:txBody>
      </p:sp>
      <p:sp>
        <p:nvSpPr>
          <p:cNvPr id="36" name="TextBox 35"/>
          <p:cNvSpPr txBox="1"/>
          <p:nvPr/>
        </p:nvSpPr>
        <p:spPr>
          <a:xfrm>
            <a:off x="9047145" y="3619500"/>
            <a:ext cx="861133" cy="369332"/>
          </a:xfrm>
          <a:prstGeom prst="rect">
            <a:avLst/>
          </a:prstGeom>
          <a:noFill/>
        </p:spPr>
        <p:txBody>
          <a:bodyPr wrap="none" rtlCol="0">
            <a:spAutoFit/>
          </a:bodyPr>
          <a:lstStyle/>
          <a:p>
            <a:r>
              <a:rPr lang="en-IN" dirty="0"/>
              <a:t>A</a:t>
            </a:r>
            <a:r>
              <a:rPr lang="en-IN" dirty="0" smtClean="0"/>
              <a:t> (9, 1)</a:t>
            </a:r>
            <a:endParaRPr lang="en-IN" dirty="0"/>
          </a:p>
        </p:txBody>
      </p:sp>
    </p:spTree>
    <p:extLst>
      <p:ext uri="{BB962C8B-B14F-4D97-AF65-F5344CB8AC3E}">
        <p14:creationId xmlns:p14="http://schemas.microsoft.com/office/powerpoint/2010/main" val="1932897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5"/>
            <a:ext cx="9601196" cy="618068"/>
          </a:xfrm>
        </p:spPr>
        <p:style>
          <a:lnRef idx="1">
            <a:schemeClr val="accent6"/>
          </a:lnRef>
          <a:fillRef idx="2">
            <a:schemeClr val="accent6"/>
          </a:fillRef>
          <a:effectRef idx="1">
            <a:schemeClr val="accent6"/>
          </a:effectRef>
          <a:fontRef idx="minor">
            <a:schemeClr val="dk1"/>
          </a:fontRef>
        </p:style>
        <p:txBody>
          <a:bodyPr>
            <a:normAutofit/>
          </a:bodyPr>
          <a:lstStyle/>
          <a:p>
            <a:r>
              <a:rPr lang="en-IN" sz="3200" dirty="0" smtClean="0"/>
              <a:t>Who is the winner? How much a loser has to improve?</a:t>
            </a:r>
            <a:endParaRPr lang="en-IN"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0" y="639677"/>
                <a:ext cx="5202639" cy="5718263"/>
              </a:xfrm>
            </p:spPr>
            <p:style>
              <a:lnRef idx="1">
                <a:schemeClr val="accent1"/>
              </a:lnRef>
              <a:fillRef idx="2">
                <a:schemeClr val="accent1"/>
              </a:fillRef>
              <a:effectRef idx="1">
                <a:schemeClr val="accent1"/>
              </a:effectRef>
              <a:fontRef idx="minor">
                <a:schemeClr val="dk1"/>
              </a:fontRef>
            </p:style>
            <p:txBody>
              <a:bodyPr>
                <a:normAutofit lnSpcReduction="10000"/>
              </a:bodyPr>
              <a:lstStyle/>
              <a:p>
                <a:pPr algn="just"/>
                <a:r>
                  <a:rPr lang="en-IN" sz="2500" dirty="0" smtClean="0"/>
                  <a:t>A production function is depicted in the following form:</a:t>
                </a:r>
              </a:p>
              <a:p>
                <a:pPr algn="just"/>
                <a14:m>
                  <m:oMath xmlns:m="http://schemas.openxmlformats.org/officeDocument/2006/math">
                    <m:r>
                      <a:rPr lang="en-IN" sz="2500" b="0" i="1" smtClean="0">
                        <a:latin typeface="Cambria Math" panose="02040503050406030204" pitchFamily="18" charset="0"/>
                      </a:rPr>
                      <m:t>𝑦</m:t>
                    </m:r>
                    <m:r>
                      <a:rPr lang="en-IN" sz="2500" b="0" i="1" smtClean="0">
                        <a:latin typeface="Cambria Math" panose="02040503050406030204" pitchFamily="18" charset="0"/>
                      </a:rPr>
                      <m:t>=−</m:t>
                    </m:r>
                    <m:rad>
                      <m:radPr>
                        <m:degHide m:val="on"/>
                        <m:ctrlPr>
                          <a:rPr lang="en-IN" sz="2500" b="0" i="1" smtClean="0">
                            <a:latin typeface="Cambria Math" panose="02040503050406030204" pitchFamily="18" charset="0"/>
                            <a:ea typeface="Cambria Math" panose="02040503050406030204" pitchFamily="18" charset="0"/>
                          </a:rPr>
                        </m:ctrlPr>
                      </m:radPr>
                      <m:deg/>
                      <m:e>
                        <m:r>
                          <a:rPr lang="en-IN" sz="2500" b="0" i="1" smtClean="0">
                            <a:latin typeface="Cambria Math" panose="02040503050406030204" pitchFamily="18" charset="0"/>
                            <a:ea typeface="Cambria Math" panose="02040503050406030204" pitchFamily="18" charset="0"/>
                          </a:rPr>
                          <m:t>2</m:t>
                        </m:r>
                      </m:e>
                    </m:rad>
                    <m:r>
                      <a:rPr lang="en-IN" sz="2500" b="0" i="1" smtClean="0">
                        <a:latin typeface="Cambria Math" panose="02040503050406030204" pitchFamily="18" charset="0"/>
                        <a:ea typeface="Cambria Math" panose="02040503050406030204" pitchFamily="18" charset="0"/>
                      </a:rPr>
                      <m:t>+</m:t>
                    </m:r>
                    <m:sSup>
                      <m:sSupPr>
                        <m:ctrlPr>
                          <a:rPr lang="en-IN" sz="2500" b="0" i="1" smtClean="0">
                            <a:latin typeface="Cambria Math" panose="02040503050406030204" pitchFamily="18" charset="0"/>
                            <a:ea typeface="Cambria Math" panose="02040503050406030204" pitchFamily="18" charset="0"/>
                          </a:rPr>
                        </m:ctrlPr>
                      </m:sSupPr>
                      <m:e>
                        <m:r>
                          <a:rPr lang="en-IN" sz="2500" b="0" i="1" smtClean="0">
                            <a:latin typeface="Cambria Math" panose="02040503050406030204" pitchFamily="18" charset="0"/>
                            <a:ea typeface="Cambria Math" panose="02040503050406030204" pitchFamily="18" charset="0"/>
                          </a:rPr>
                          <m:t>𝑥</m:t>
                        </m:r>
                      </m:e>
                      <m:sup>
                        <m:f>
                          <m:fPr>
                            <m:ctrlPr>
                              <a:rPr lang="en-IN" sz="2500" b="0" i="1" smtClean="0">
                                <a:latin typeface="Cambria Math" panose="02040503050406030204" pitchFamily="18" charset="0"/>
                                <a:ea typeface="Cambria Math" panose="02040503050406030204" pitchFamily="18" charset="0"/>
                              </a:rPr>
                            </m:ctrlPr>
                          </m:fPr>
                          <m:num>
                            <m:r>
                              <a:rPr lang="en-IN" sz="2500" b="0" i="1" smtClean="0">
                                <a:latin typeface="Cambria Math" panose="02040503050406030204" pitchFamily="18" charset="0"/>
                                <a:ea typeface="Cambria Math" panose="02040503050406030204" pitchFamily="18" charset="0"/>
                              </a:rPr>
                              <m:t>1</m:t>
                            </m:r>
                          </m:num>
                          <m:den>
                            <m:r>
                              <a:rPr lang="en-IN" sz="2500" b="0" i="1" smtClean="0">
                                <a:latin typeface="Cambria Math" panose="02040503050406030204" pitchFamily="18" charset="0"/>
                                <a:ea typeface="Cambria Math" panose="02040503050406030204" pitchFamily="18" charset="0"/>
                              </a:rPr>
                              <m:t>2</m:t>
                            </m:r>
                          </m:den>
                        </m:f>
                      </m:sup>
                    </m:sSup>
                    <m:r>
                      <a:rPr lang="en-IN" sz="2500" b="0" i="1" smtClean="0">
                        <a:latin typeface="Cambria Math" panose="02040503050406030204" pitchFamily="18" charset="0"/>
                        <a:ea typeface="Cambria Math" panose="02040503050406030204" pitchFamily="18" charset="0"/>
                      </a:rPr>
                      <m:t>,</m:t>
                    </m:r>
                    <m:r>
                      <a:rPr lang="en-IN" sz="2500" b="0" i="1" smtClean="0">
                        <a:latin typeface="Cambria Math" panose="02040503050406030204" pitchFamily="18" charset="0"/>
                        <a:ea typeface="Cambria Math" panose="02040503050406030204" pitchFamily="18" charset="0"/>
                      </a:rPr>
                      <m:t>𝑥</m:t>
                    </m:r>
                    <m:r>
                      <a:rPr lang="en-IN" sz="2500" b="0" i="1" smtClean="0">
                        <a:latin typeface="Cambria Math" panose="02040503050406030204" pitchFamily="18" charset="0"/>
                        <a:ea typeface="Cambria Math" panose="02040503050406030204" pitchFamily="18" charset="0"/>
                      </a:rPr>
                      <m:t>,</m:t>
                    </m:r>
                    <m:r>
                      <a:rPr lang="en-IN" sz="2500" i="1">
                        <a:latin typeface="Cambria Math" panose="02040503050406030204" pitchFamily="18" charset="0"/>
                      </a:rPr>
                      <m:t>𝑦</m:t>
                    </m:r>
                    <m:r>
                      <a:rPr lang="en-IN" sz="2500" b="0" i="1" smtClean="0">
                        <a:latin typeface="Cambria Math" panose="02040503050406030204" pitchFamily="18" charset="0"/>
                      </a:rPr>
                      <m:t>≥0</m:t>
                    </m:r>
                  </m:oMath>
                </a14:m>
                <a:endParaRPr lang="en-IN" sz="2500" dirty="0" smtClean="0"/>
              </a:p>
              <a:p>
                <a:pPr algn="just"/>
                <a:r>
                  <a:rPr lang="en-IN" sz="2500" dirty="0" smtClean="0"/>
                  <a:t>Two firms A (9, 1) &amp; B (16, 2) are competing with each other respectively:</a:t>
                </a:r>
              </a:p>
              <a:p>
                <a:pPr algn="just"/>
                <a:r>
                  <a:rPr lang="en-IN" sz="2500" dirty="0" smtClean="0"/>
                  <a:t>Efficiency of A is = </a:t>
                </a:r>
                <a14:m>
                  <m:oMath xmlns:m="http://schemas.openxmlformats.org/officeDocument/2006/math">
                    <m:f>
                      <m:fPr>
                        <m:ctrlPr>
                          <a:rPr lang="en-IN" sz="2500" i="1" smtClean="0">
                            <a:latin typeface="Cambria Math" panose="02040503050406030204" pitchFamily="18" charset="0"/>
                          </a:rPr>
                        </m:ctrlPr>
                      </m:fPr>
                      <m:num>
                        <m:sSup>
                          <m:sSupPr>
                            <m:ctrlPr>
                              <a:rPr lang="en-IN" sz="2500" i="1" smtClean="0">
                                <a:latin typeface="Cambria Math" panose="02040503050406030204" pitchFamily="18" charset="0"/>
                              </a:rPr>
                            </m:ctrlPr>
                          </m:sSupPr>
                          <m:e>
                            <m:r>
                              <a:rPr lang="en-IN" sz="2500" b="0" i="1" smtClean="0">
                                <a:latin typeface="Cambria Math" panose="02040503050406030204" pitchFamily="18" charset="0"/>
                              </a:rPr>
                              <m:t>𝑥</m:t>
                            </m:r>
                          </m:e>
                          <m:sup>
                            <m:r>
                              <a:rPr lang="en-IN" sz="2500" b="0" i="1" smtClean="0">
                                <a:latin typeface="Cambria Math" panose="02040503050406030204" pitchFamily="18" charset="0"/>
                              </a:rPr>
                              <m:t>∗</m:t>
                            </m:r>
                          </m:sup>
                        </m:sSup>
                      </m:num>
                      <m:den>
                        <m:r>
                          <a:rPr lang="en-IN" sz="2500" b="0" i="1" smtClean="0">
                            <a:latin typeface="Cambria Math" panose="02040503050406030204" pitchFamily="18" charset="0"/>
                          </a:rPr>
                          <m:t>𝑥</m:t>
                        </m:r>
                      </m:den>
                    </m:f>
                    <m:r>
                      <a:rPr lang="en-IN" sz="2500" b="0" i="1" smtClean="0">
                        <a:latin typeface="Cambria Math" panose="02040503050406030204" pitchFamily="18" charset="0"/>
                      </a:rPr>
                      <m:t>=</m:t>
                    </m:r>
                    <m:f>
                      <m:fPr>
                        <m:ctrlPr>
                          <a:rPr lang="en-IN" sz="2500" b="0" i="1" smtClean="0">
                            <a:latin typeface="Cambria Math" panose="02040503050406030204" pitchFamily="18" charset="0"/>
                          </a:rPr>
                        </m:ctrlPr>
                      </m:fPr>
                      <m:num>
                        <m:r>
                          <a:rPr lang="en-IN" sz="2500" b="0" i="1" smtClean="0">
                            <a:latin typeface="Cambria Math" panose="02040503050406030204" pitchFamily="18" charset="0"/>
                          </a:rPr>
                          <m:t>5.81</m:t>
                        </m:r>
                      </m:num>
                      <m:den>
                        <m:r>
                          <a:rPr lang="en-IN" sz="2500" b="0" i="1" smtClean="0">
                            <a:latin typeface="Cambria Math" panose="02040503050406030204" pitchFamily="18" charset="0"/>
                          </a:rPr>
                          <m:t>9</m:t>
                        </m:r>
                      </m:den>
                    </m:f>
                    <m:r>
                      <a:rPr lang="en-IN" sz="2500" b="0" i="1" smtClean="0">
                        <a:latin typeface="Cambria Math" panose="02040503050406030204" pitchFamily="18" charset="0"/>
                      </a:rPr>
                      <m:t>=0.645</m:t>
                    </m:r>
                  </m:oMath>
                </a14:m>
                <a:r>
                  <a:rPr lang="en-IN" sz="2500" dirty="0" smtClean="0"/>
                  <a:t> </a:t>
                </a:r>
              </a:p>
              <a:p>
                <a:pPr algn="just"/>
                <a:r>
                  <a:rPr lang="en-IN" sz="2500" dirty="0" smtClean="0"/>
                  <a:t>Efficiency </a:t>
                </a:r>
                <a:r>
                  <a:rPr lang="en-IN" sz="2500" dirty="0"/>
                  <a:t>of B</a:t>
                </a:r>
                <a:r>
                  <a:rPr lang="en-IN" sz="2500" dirty="0" smtClean="0"/>
                  <a:t> is = </a:t>
                </a:r>
                <a14:m>
                  <m:oMath xmlns:m="http://schemas.openxmlformats.org/officeDocument/2006/math">
                    <m:f>
                      <m:fPr>
                        <m:ctrlPr>
                          <a:rPr lang="en-IN" sz="2500" i="1">
                            <a:latin typeface="Cambria Math" panose="02040503050406030204" pitchFamily="18" charset="0"/>
                          </a:rPr>
                        </m:ctrlPr>
                      </m:fPr>
                      <m:num>
                        <m:sSup>
                          <m:sSupPr>
                            <m:ctrlPr>
                              <a:rPr lang="en-IN" sz="2500" i="1">
                                <a:latin typeface="Cambria Math" panose="02040503050406030204" pitchFamily="18" charset="0"/>
                              </a:rPr>
                            </m:ctrlPr>
                          </m:sSupPr>
                          <m:e>
                            <m:r>
                              <a:rPr lang="en-IN" sz="2500" i="1">
                                <a:latin typeface="Cambria Math" panose="02040503050406030204" pitchFamily="18" charset="0"/>
                              </a:rPr>
                              <m:t>𝑥</m:t>
                            </m:r>
                          </m:e>
                          <m:sup>
                            <m:r>
                              <a:rPr lang="en-IN" sz="2500" i="1">
                                <a:latin typeface="Cambria Math" panose="02040503050406030204" pitchFamily="18" charset="0"/>
                              </a:rPr>
                              <m:t>∗</m:t>
                            </m:r>
                          </m:sup>
                        </m:sSup>
                      </m:num>
                      <m:den>
                        <m:r>
                          <a:rPr lang="en-IN" sz="2500" i="1">
                            <a:latin typeface="Cambria Math" panose="02040503050406030204" pitchFamily="18" charset="0"/>
                          </a:rPr>
                          <m:t>𝑥</m:t>
                        </m:r>
                      </m:den>
                    </m:f>
                    <m:r>
                      <a:rPr lang="en-IN" sz="2500" b="0" i="1" smtClean="0">
                        <a:latin typeface="Cambria Math" panose="02040503050406030204" pitchFamily="18" charset="0"/>
                      </a:rPr>
                      <m:t>=</m:t>
                    </m:r>
                    <m:f>
                      <m:fPr>
                        <m:ctrlPr>
                          <a:rPr lang="en-IN" sz="2500" b="0" i="1" smtClean="0">
                            <a:latin typeface="Cambria Math" panose="02040503050406030204" pitchFamily="18" charset="0"/>
                          </a:rPr>
                        </m:ctrlPr>
                      </m:fPr>
                      <m:num>
                        <m:r>
                          <a:rPr lang="en-IN" sz="2500" b="0" i="1" smtClean="0">
                            <a:latin typeface="Cambria Math" panose="02040503050406030204" pitchFamily="18" charset="0"/>
                          </a:rPr>
                          <m:t>11.63</m:t>
                        </m:r>
                      </m:num>
                      <m:den>
                        <m:r>
                          <a:rPr lang="en-IN" sz="2500" b="0" i="1" smtClean="0">
                            <a:latin typeface="Cambria Math" panose="02040503050406030204" pitchFamily="18" charset="0"/>
                          </a:rPr>
                          <m:t>16</m:t>
                        </m:r>
                      </m:den>
                    </m:f>
                    <m:r>
                      <a:rPr lang="en-IN" sz="2500" b="0" i="1" smtClean="0">
                        <a:latin typeface="Cambria Math" panose="02040503050406030204" pitchFamily="18" charset="0"/>
                      </a:rPr>
                      <m:t>=0.727</m:t>
                    </m:r>
                  </m:oMath>
                </a14:m>
                <a:r>
                  <a:rPr lang="en-IN" sz="2500" dirty="0" smtClean="0"/>
                  <a:t> </a:t>
                </a:r>
              </a:p>
              <a:p>
                <a:pPr algn="just"/>
                <a:r>
                  <a:rPr lang="en-IN" sz="2500" b="1" dirty="0" smtClean="0">
                    <a:solidFill>
                      <a:srgbClr val="FF0000"/>
                    </a:solidFill>
                  </a:rPr>
                  <a:t>What is your opinion?</a:t>
                </a:r>
                <a:endParaRPr lang="en-IN" sz="2500" b="1" dirty="0">
                  <a:solidFill>
                    <a:srgbClr val="FF0000"/>
                  </a:solidFill>
                </a:endParaRPr>
              </a:p>
              <a:p>
                <a:pPr algn="just"/>
                <a:endParaRPr lang="en-IN" sz="23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639677"/>
                <a:ext cx="5202639" cy="5718263"/>
              </a:xfrm>
              <a:blipFill rotWithShape="0">
                <a:blip r:embed="rId2"/>
                <a:stretch>
                  <a:fillRect l="-2105" t="-2234" r="-1754"/>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9443113" y="6578600"/>
            <a:ext cx="905101" cy="279400"/>
          </a:xfrm>
        </p:spPr>
        <p:txBody>
          <a:bodyPr/>
          <a:lstStyle/>
          <a:p>
            <a:fld id="{AE01929C-456B-4D50-895D-CF7C67604870}" type="datetime1">
              <a:rPr lang="en-US" smtClean="0"/>
              <a:t>7/29/2024</a:t>
            </a:fld>
            <a:endParaRPr lang="en-US" dirty="0"/>
          </a:p>
        </p:txBody>
      </p:sp>
      <p:sp>
        <p:nvSpPr>
          <p:cNvPr id="5" name="Footer Placeholder 4"/>
          <p:cNvSpPr>
            <a:spLocks noGrp="1"/>
          </p:cNvSpPr>
          <p:nvPr>
            <p:ph type="ftr" sz="quarter" idx="11"/>
          </p:nvPr>
        </p:nvSpPr>
        <p:spPr>
          <a:xfrm>
            <a:off x="0" y="6578600"/>
            <a:ext cx="533399" cy="279400"/>
          </a:xfrm>
        </p:spPr>
        <p:txBody>
          <a:bodyPr/>
          <a:lstStyle/>
          <a:p>
            <a:r>
              <a:rPr lang="en-US" dirty="0" smtClean="0"/>
              <a:t>OM</a:t>
            </a:r>
            <a:endParaRPr lang="en-US" dirty="0"/>
          </a:p>
        </p:txBody>
      </p:sp>
      <p:sp>
        <p:nvSpPr>
          <p:cNvPr id="6" name="Slide Number Placeholder 5"/>
          <p:cNvSpPr>
            <a:spLocks noGrp="1"/>
          </p:cNvSpPr>
          <p:nvPr>
            <p:ph type="sldNum" sz="quarter" idx="12"/>
          </p:nvPr>
        </p:nvSpPr>
        <p:spPr>
          <a:xfrm>
            <a:off x="11625419" y="6558636"/>
            <a:ext cx="542697" cy="279400"/>
          </a:xfrm>
        </p:spPr>
        <p:txBody>
          <a:bodyPr/>
          <a:lstStyle/>
          <a:p>
            <a:fld id="{B6F15528-21DE-4FAA-801E-634DDDAF4B2B}" type="slidenum">
              <a:rPr lang="en-US" smtClean="0"/>
              <a:pPr/>
              <a:t>14</a:t>
            </a:fld>
            <a:endParaRPr lang="en-US"/>
          </a:p>
        </p:txBody>
      </p:sp>
      <p:graphicFrame>
        <p:nvGraphicFramePr>
          <p:cNvPr id="9" name="Chart 8"/>
          <p:cNvGraphicFramePr>
            <a:graphicFrameLocks/>
          </p:cNvGraphicFramePr>
          <p:nvPr>
            <p:extLst/>
          </p:nvPr>
        </p:nvGraphicFramePr>
        <p:xfrm>
          <a:off x="6662483" y="664696"/>
          <a:ext cx="5505633" cy="48979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78415293"/>
              </p:ext>
            </p:extLst>
          </p:nvPr>
        </p:nvGraphicFramePr>
        <p:xfrm>
          <a:off x="5233346" y="664696"/>
          <a:ext cx="1398430" cy="5652300"/>
        </p:xfrm>
        <a:graphic>
          <a:graphicData uri="http://schemas.openxmlformats.org/drawingml/2006/table">
            <a:tbl>
              <a:tblPr>
                <a:tableStyleId>{5C22544A-7EE6-4342-B048-85BDC9FD1C3A}</a:tableStyleId>
              </a:tblPr>
              <a:tblGrid>
                <a:gridCol w="618252"/>
                <a:gridCol w="780178"/>
              </a:tblGrid>
              <a:tr h="165894">
                <a:tc>
                  <a:txBody>
                    <a:bodyPr/>
                    <a:lstStyle/>
                    <a:p>
                      <a:pPr algn="ctr" fontAlgn="ctr"/>
                      <a:r>
                        <a:rPr lang="en-IN" sz="1800" u="none" strike="noStrike" dirty="0" smtClean="0">
                          <a:effectLst/>
                        </a:rPr>
                        <a:t>Input </a:t>
                      </a:r>
                      <a:endParaRPr lang="en-IN" sz="1800" b="0" i="0" u="none" strike="noStrike" dirty="0">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b="0" i="0" u="none" strike="noStrike" dirty="0" smtClean="0">
                          <a:solidFill>
                            <a:schemeClr val="dk1"/>
                          </a:solidFill>
                          <a:effectLst/>
                          <a:latin typeface="+mn-lt"/>
                        </a:rPr>
                        <a:t>Output</a:t>
                      </a:r>
                      <a:r>
                        <a:rPr lang="en-IN" sz="1800" b="0" i="0" u="none" strike="noStrike" baseline="0" dirty="0" smtClean="0">
                          <a:solidFill>
                            <a:schemeClr val="dk1"/>
                          </a:solidFill>
                          <a:effectLst/>
                          <a:latin typeface="+mn-lt"/>
                        </a:rPr>
                        <a:t> </a:t>
                      </a:r>
                      <a:endParaRPr lang="en-IN" sz="1800" b="0" i="0" u="none" strike="noStrike" dirty="0">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2</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dirty="0" smtClean="0">
                          <a:effectLst/>
                        </a:rPr>
                        <a:t>0.00</a:t>
                      </a:r>
                      <a:endParaRPr lang="en-IN" sz="1800" b="0" i="0" u="none" strike="noStrike" dirty="0">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3</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0.32</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4</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0.59</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5</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0.83</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6</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1.04</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7</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1.24</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8</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1.42</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9</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1.59</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10</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1.75</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11</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1.91</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12</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2.05</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13</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2.2</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14</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2.33</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15</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2.46</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16</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2.59</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17</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2.71</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18</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2.83</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19</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a:effectLst/>
                        </a:rPr>
                        <a:t>2.95</a:t>
                      </a:r>
                      <a:endParaRPr lang="en-IN" sz="1800" b="0" i="0" u="none" strike="noStrike">
                        <a:solidFill>
                          <a:srgbClr val="000000"/>
                        </a:solidFill>
                        <a:effectLst/>
                        <a:latin typeface="Calibri" panose="020F0502020204030204" pitchFamily="34" charset="0"/>
                      </a:endParaRPr>
                    </a:p>
                  </a:txBody>
                  <a:tcPr marL="8295" marR="8295" marT="8295" marB="0" anchor="ctr"/>
                </a:tc>
              </a:tr>
              <a:tr h="165894">
                <a:tc>
                  <a:txBody>
                    <a:bodyPr/>
                    <a:lstStyle/>
                    <a:p>
                      <a:pPr algn="ctr" fontAlgn="ctr"/>
                      <a:r>
                        <a:rPr lang="en-IN" sz="1800" u="none" strike="noStrike">
                          <a:effectLst/>
                        </a:rPr>
                        <a:t>20</a:t>
                      </a:r>
                      <a:endParaRPr lang="en-IN" sz="1800" b="0" i="0" u="none" strike="noStrike">
                        <a:solidFill>
                          <a:srgbClr val="000000"/>
                        </a:solidFill>
                        <a:effectLst/>
                        <a:latin typeface="Calibri" panose="020F0502020204030204" pitchFamily="34" charset="0"/>
                      </a:endParaRPr>
                    </a:p>
                  </a:txBody>
                  <a:tcPr marL="8295" marR="8295" marT="8295" marB="0" anchor="ctr"/>
                </a:tc>
                <a:tc>
                  <a:txBody>
                    <a:bodyPr/>
                    <a:lstStyle/>
                    <a:p>
                      <a:pPr algn="ctr" fontAlgn="ctr"/>
                      <a:r>
                        <a:rPr lang="en-IN" sz="1800" u="none" strike="noStrike" dirty="0">
                          <a:effectLst/>
                        </a:rPr>
                        <a:t>3.06</a:t>
                      </a:r>
                      <a:endParaRPr lang="en-IN" sz="1800" b="0" i="0" u="none" strike="noStrike" dirty="0">
                        <a:solidFill>
                          <a:srgbClr val="000000"/>
                        </a:solidFill>
                        <a:effectLst/>
                        <a:latin typeface="Calibri" panose="020F0502020204030204" pitchFamily="34" charset="0"/>
                      </a:endParaRPr>
                    </a:p>
                  </a:txBody>
                  <a:tcPr marL="8295" marR="8295" marT="8295" marB="0" anchor="ctr"/>
                </a:tc>
              </a:tr>
            </a:tbl>
          </a:graphicData>
        </a:graphic>
      </p:graphicFrame>
      <p:cxnSp>
        <p:nvCxnSpPr>
          <p:cNvPr id="11" name="Straight Connector 10"/>
          <p:cNvCxnSpPr/>
          <p:nvPr/>
        </p:nvCxnSpPr>
        <p:spPr>
          <a:xfrm>
            <a:off x="10134600" y="2961248"/>
            <a:ext cx="1" cy="2230904"/>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flipV="1">
            <a:off x="10073068" y="2862619"/>
            <a:ext cx="123063" cy="65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p:cNvCxnSpPr/>
          <p:nvPr/>
        </p:nvCxnSpPr>
        <p:spPr>
          <a:xfrm flipH="1">
            <a:off x="8229600" y="4076700"/>
            <a:ext cx="609600" cy="0"/>
          </a:xfrm>
          <a:prstGeom prst="straightConnector1">
            <a:avLst/>
          </a:prstGeom>
          <a:ln w="41275" cmpd="db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915400" y="3276600"/>
            <a:ext cx="0" cy="685800"/>
          </a:xfrm>
          <a:prstGeom prst="straightConnector1">
            <a:avLst/>
          </a:prstGeom>
          <a:ln w="38100" cmpd="sng">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3" idx="2"/>
          </p:cNvCxnSpPr>
          <p:nvPr/>
        </p:nvCxnSpPr>
        <p:spPr>
          <a:xfrm flipH="1">
            <a:off x="9443113" y="2895443"/>
            <a:ext cx="629955" cy="0"/>
          </a:xfrm>
          <a:prstGeom prst="straightConnector1">
            <a:avLst/>
          </a:prstGeom>
          <a:ln w="41275" cmpd="dbl">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134599" y="2286000"/>
            <a:ext cx="0" cy="576619"/>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7685546" y="5639210"/>
                <a:ext cx="2650919" cy="4932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m:t>
                          </m:r>
                        </m:sup>
                      </m:sSup>
                      <m:r>
                        <a:rPr lang="en-IN" i="1" smtClean="0">
                          <a:latin typeface="Cambria Math" panose="02040503050406030204" pitchFamily="18" charset="0"/>
                        </a:rPr>
                        <m:t>=−</m:t>
                      </m:r>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2</m:t>
                          </m:r>
                        </m:e>
                      </m:rad>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16</m:t>
                          </m:r>
                        </m:e>
                        <m:sup>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up>
                      </m:sSup>
                      <m:r>
                        <a:rPr lang="en-IN" b="0" i="1" smtClean="0">
                          <a:latin typeface="Cambria Math" panose="02040503050406030204" pitchFamily="18" charset="0"/>
                          <a:ea typeface="Cambria Math" panose="02040503050406030204" pitchFamily="18" charset="0"/>
                        </a:rPr>
                        <m:t>=2.59</m:t>
                      </m:r>
                      <m:r>
                        <a:rPr lang="en-IN" i="1">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33" name="Rectangle 32"/>
              <p:cNvSpPr>
                <a:spLocks noRot="1" noChangeAspect="1" noMove="1" noResize="1" noEditPoints="1" noAdjustHandles="1" noChangeArrowheads="1" noChangeShapeType="1" noTextEdit="1"/>
              </p:cNvSpPr>
              <p:nvPr/>
            </p:nvSpPr>
            <p:spPr>
              <a:xfrm>
                <a:off x="7685546" y="5639210"/>
                <a:ext cx="2650919" cy="493277"/>
              </a:xfrm>
              <a:prstGeom prst="rect">
                <a:avLst/>
              </a:prstGeom>
              <a:blipFill rotWithShape="0">
                <a:blip r:embed="rId4"/>
                <a:stretch>
                  <a:fillRect/>
                </a:stretch>
              </a:blipFill>
            </p:spPr>
            <p:txBody>
              <a:bodyPr/>
              <a:lstStyle/>
              <a:p>
                <a:r>
                  <a:rPr lang="en-IN">
                    <a:noFill/>
                  </a:rPr>
                  <a:t> </a:t>
                </a:r>
              </a:p>
            </p:txBody>
          </p:sp>
        </mc:Fallback>
      </mc:AlternateContent>
      <p:sp>
        <p:nvSpPr>
          <p:cNvPr id="34" name="TextBox 33"/>
          <p:cNvSpPr txBox="1"/>
          <p:nvPr/>
        </p:nvSpPr>
        <p:spPr>
          <a:xfrm>
            <a:off x="9443113" y="1676400"/>
            <a:ext cx="1024639" cy="369332"/>
          </a:xfrm>
          <a:prstGeom prst="rect">
            <a:avLst/>
          </a:prstGeom>
          <a:noFill/>
        </p:spPr>
        <p:txBody>
          <a:bodyPr wrap="none" rtlCol="0">
            <a:spAutoFit/>
          </a:bodyPr>
          <a:lstStyle/>
          <a:p>
            <a:r>
              <a:rPr lang="en-IN" dirty="0" smtClean="0"/>
              <a:t>(16, 2.59)</a:t>
            </a:r>
            <a:endParaRPr lang="en-IN" dirty="0"/>
          </a:p>
        </p:txBody>
      </p:sp>
      <p:sp>
        <p:nvSpPr>
          <p:cNvPr id="35" name="TextBox 34"/>
          <p:cNvSpPr txBox="1"/>
          <p:nvPr/>
        </p:nvSpPr>
        <p:spPr>
          <a:xfrm>
            <a:off x="10281370" y="2776582"/>
            <a:ext cx="955711" cy="369332"/>
          </a:xfrm>
          <a:prstGeom prst="rect">
            <a:avLst/>
          </a:prstGeom>
          <a:noFill/>
        </p:spPr>
        <p:txBody>
          <a:bodyPr wrap="none" rtlCol="0">
            <a:spAutoFit/>
          </a:bodyPr>
          <a:lstStyle/>
          <a:p>
            <a:r>
              <a:rPr lang="en-IN" dirty="0" smtClean="0"/>
              <a:t>B (16, 2)</a:t>
            </a:r>
            <a:endParaRPr lang="en-IN" dirty="0"/>
          </a:p>
        </p:txBody>
      </p:sp>
      <p:sp>
        <p:nvSpPr>
          <p:cNvPr id="36" name="TextBox 35"/>
          <p:cNvSpPr txBox="1"/>
          <p:nvPr/>
        </p:nvSpPr>
        <p:spPr>
          <a:xfrm>
            <a:off x="9047145" y="3619500"/>
            <a:ext cx="861133" cy="369332"/>
          </a:xfrm>
          <a:prstGeom prst="rect">
            <a:avLst/>
          </a:prstGeom>
          <a:noFill/>
        </p:spPr>
        <p:txBody>
          <a:bodyPr wrap="none" rtlCol="0">
            <a:spAutoFit/>
          </a:bodyPr>
          <a:lstStyle/>
          <a:p>
            <a:r>
              <a:rPr lang="en-IN" dirty="0"/>
              <a:t>A</a:t>
            </a:r>
            <a:r>
              <a:rPr lang="en-IN" dirty="0" smtClean="0"/>
              <a:t> (9, 1)</a:t>
            </a:r>
            <a:endParaRPr lang="en-IN" dirty="0"/>
          </a:p>
        </p:txBody>
      </p:sp>
    </p:spTree>
    <p:extLst>
      <p:ext uri="{BB962C8B-B14F-4D97-AF65-F5344CB8AC3E}">
        <p14:creationId xmlns:p14="http://schemas.microsoft.com/office/powerpoint/2010/main" val="1725554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603" y="640932"/>
            <a:ext cx="4955275" cy="669247"/>
          </a:xfrm>
        </p:spPr>
        <p:txBody>
          <a:bodyPr>
            <a:normAutofit fontScale="90000"/>
          </a:bodyPr>
          <a:lstStyle/>
          <a:p>
            <a:r>
              <a:rPr lang="en-US" dirty="0" smtClean="0"/>
              <a:t>What managers do?</a:t>
            </a:r>
            <a:endParaRPr lang="en-IN" dirty="0"/>
          </a:p>
        </p:txBody>
      </p:sp>
      <p:sp>
        <p:nvSpPr>
          <p:cNvPr id="3" name="Content Placeholder 2"/>
          <p:cNvSpPr>
            <a:spLocks noGrp="1"/>
          </p:cNvSpPr>
          <p:nvPr>
            <p:ph idx="1"/>
          </p:nvPr>
        </p:nvSpPr>
        <p:spPr>
          <a:xfrm>
            <a:off x="668740" y="1310180"/>
            <a:ext cx="5336276" cy="4121630"/>
          </a:xfrm>
          <a:solidFill>
            <a:schemeClr val="accent1">
              <a:lumMod val="20000"/>
              <a:lumOff val="80000"/>
            </a:schemeClr>
          </a:solidFill>
        </p:spPr>
        <p:txBody>
          <a:bodyPr>
            <a:noAutofit/>
          </a:bodyPr>
          <a:lstStyle/>
          <a:p>
            <a:pPr algn="just"/>
            <a:r>
              <a:rPr lang="en-US" altLang="en-US" dirty="0"/>
              <a:t>A manager is one who has his or her responsibility of taking actions to make it possible for individuals to contribute in a best way towards the ultimate goal.</a:t>
            </a:r>
            <a:endParaRPr lang="en-US" altLang="en-US" dirty="0" smtClean="0"/>
          </a:p>
          <a:p>
            <a:pPr algn="just"/>
            <a:r>
              <a:rPr lang="en-US" altLang="en-US" dirty="0" smtClean="0"/>
              <a:t>Managers </a:t>
            </a:r>
            <a:r>
              <a:rPr lang="en-US" altLang="en-US" dirty="0"/>
              <a:t>carry out functions like planning, organizing, staffing, leading and </a:t>
            </a:r>
            <a:r>
              <a:rPr lang="en-US" altLang="en-US" dirty="0" smtClean="0"/>
              <a:t>controlling. </a:t>
            </a:r>
            <a:r>
              <a:rPr lang="en-US" altLang="en-US" dirty="0">
                <a:solidFill>
                  <a:srgbClr val="FF0000"/>
                </a:solidFill>
              </a:rPr>
              <a:t>By </a:t>
            </a:r>
            <a:r>
              <a:rPr lang="en-US" altLang="en-US" dirty="0" smtClean="0">
                <a:solidFill>
                  <a:srgbClr val="FF0000"/>
                </a:solidFill>
              </a:rPr>
              <a:t>Koontz</a:t>
            </a:r>
          </a:p>
          <a:p>
            <a:pPr algn="just"/>
            <a:r>
              <a:rPr lang="en-US" altLang="en-US" dirty="0"/>
              <a:t>Managers are those who accomplishes the objectives through directing the efforts of others: </a:t>
            </a:r>
            <a:r>
              <a:rPr lang="en-US" altLang="en-US" dirty="0">
                <a:solidFill>
                  <a:srgbClr val="FF0000"/>
                </a:solidFill>
              </a:rPr>
              <a:t>By S. </a:t>
            </a:r>
            <a:r>
              <a:rPr lang="en-US" altLang="en-US" dirty="0" smtClean="0">
                <a:solidFill>
                  <a:srgbClr val="FF0000"/>
                </a:solidFill>
              </a:rPr>
              <a:t>George</a:t>
            </a:r>
            <a:endParaRPr lang="en-US" altLang="en-US" dirty="0">
              <a:solidFill>
                <a:srgbClr val="FF0000"/>
              </a:solidFill>
            </a:endParaRPr>
          </a:p>
          <a:p>
            <a:pPr algn="just"/>
            <a:endParaRPr lang="en-IN"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5642" y="51135"/>
            <a:ext cx="4426423" cy="2739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667603" y="5554132"/>
            <a:ext cx="5177051" cy="669247"/>
          </a:xfrm>
          <a:prstGeom prst="rect">
            <a:avLst/>
          </a:prstGeom>
          <a:solidFill>
            <a:schemeClr val="bg1"/>
          </a:solidFill>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Which skills do they need?</a:t>
            </a:r>
            <a:endParaRPr lang="en-IN" dirty="0"/>
          </a:p>
        </p:txBody>
      </p:sp>
      <p:sp>
        <p:nvSpPr>
          <p:cNvPr id="6" name="Content Placeholder 2"/>
          <p:cNvSpPr txBox="1">
            <a:spLocks/>
          </p:cNvSpPr>
          <p:nvPr/>
        </p:nvSpPr>
        <p:spPr>
          <a:xfrm>
            <a:off x="6114197" y="2900147"/>
            <a:ext cx="5450007" cy="3350529"/>
          </a:xfrm>
          <a:prstGeom prst="rect">
            <a:avLst/>
          </a:prstGeom>
          <a:solidFill>
            <a:schemeClr val="accent3">
              <a:lumMod val="40000"/>
              <a:lumOff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n-US" altLang="en-US" sz="2100" dirty="0" smtClean="0">
                <a:effectLst>
                  <a:outerShdw blurRad="38100" dist="38100" dir="2700000" algn="tl">
                    <a:srgbClr val="000000">
                      <a:alpha val="43137"/>
                    </a:srgbClr>
                  </a:outerShdw>
                </a:effectLst>
              </a:rPr>
              <a:t>Technical (to perform a specialized task): knowledge about the job </a:t>
            </a:r>
            <a:r>
              <a:rPr lang="en-US" altLang="en-US" sz="2100" dirty="0">
                <a:effectLst>
                  <a:outerShdw blurRad="38100" dist="38100" dir="2700000" algn="tl">
                    <a:srgbClr val="000000">
                      <a:alpha val="43137"/>
                    </a:srgbClr>
                  </a:outerShdw>
                </a:effectLst>
              </a:rPr>
              <a:t>s</a:t>
            </a:r>
            <a:r>
              <a:rPr lang="en-US" altLang="en-US" sz="2100" dirty="0" smtClean="0">
                <a:effectLst>
                  <a:outerShdw blurRad="38100" dist="38100" dir="2700000" algn="tl">
                    <a:srgbClr val="000000">
                      <a:alpha val="43137"/>
                    </a:srgbClr>
                  </a:outerShdw>
                </a:effectLst>
              </a:rPr>
              <a:t>pecific procedure and efficient way to solve it,   </a:t>
            </a:r>
          </a:p>
          <a:p>
            <a:pPr algn="just"/>
            <a:r>
              <a:rPr lang="en-US" altLang="en-US" sz="2100" dirty="0" smtClean="0">
                <a:effectLst>
                  <a:outerShdw blurRad="38100" dist="38100" dir="2700000" algn="tl">
                    <a:srgbClr val="000000">
                      <a:alpha val="43137"/>
                    </a:srgbClr>
                  </a:outerShdw>
                </a:effectLst>
              </a:rPr>
              <a:t>Interpersonal (helps to work with the subordinates): mentoring, leading, directing, liaison, communication</a:t>
            </a:r>
          </a:p>
          <a:p>
            <a:pPr algn="just"/>
            <a:r>
              <a:rPr lang="en-US" altLang="en-US" sz="2100" dirty="0" smtClean="0">
                <a:effectLst>
                  <a:outerShdw blurRad="38100" dist="38100" dir="2700000" algn="tl">
                    <a:srgbClr val="000000">
                      <a:alpha val="43137"/>
                    </a:srgbClr>
                  </a:outerShdw>
                </a:effectLst>
              </a:rPr>
              <a:t>Conceptual (to imagine a situation and decide): problem identification, analyze, understand, being creative, concept formulation </a:t>
            </a:r>
          </a:p>
          <a:p>
            <a:pPr algn="just"/>
            <a:endParaRPr lang="en-US" altLang="en-US" sz="2100"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1391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573" y="0"/>
            <a:ext cx="9708107" cy="607325"/>
          </a:xfrm>
          <a:solidFill>
            <a:schemeClr val="accent1">
              <a:lumMod val="20000"/>
              <a:lumOff val="80000"/>
            </a:schemeClr>
          </a:solidFill>
        </p:spPr>
        <p:txBody>
          <a:bodyPr>
            <a:noAutofit/>
          </a:bodyPr>
          <a:lstStyle/>
          <a:p>
            <a:r>
              <a:rPr lang="en-US" altLang="en-US" sz="3200" dirty="0"/>
              <a:t>Managers perform management for the organization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1229720"/>
              </p:ext>
            </p:extLst>
          </p:nvPr>
        </p:nvGraphicFramePr>
        <p:xfrm>
          <a:off x="645994" y="660427"/>
          <a:ext cx="10927307" cy="3108960"/>
        </p:xfrm>
        <a:graphic>
          <a:graphicData uri="http://schemas.openxmlformats.org/drawingml/2006/table">
            <a:tbl>
              <a:tblPr firstRow="1" bandRow="1">
                <a:tableStyleId>{5C22544A-7EE6-4342-B048-85BDC9FD1C3A}</a:tableStyleId>
              </a:tblPr>
              <a:tblGrid>
                <a:gridCol w="1782265"/>
                <a:gridCol w="1926118"/>
                <a:gridCol w="7218924"/>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smtClean="0"/>
                        <a:t>Organization </a:t>
                      </a:r>
                      <a:endParaRPr lang="en-IN" sz="2000" dirty="0" smtClean="0"/>
                    </a:p>
                  </a:txBody>
                  <a:tcPr/>
                </a:tc>
                <a:tc>
                  <a:txBody>
                    <a:bodyPr/>
                    <a:lstStyle/>
                    <a:p>
                      <a:pPr algn="ctr"/>
                      <a:r>
                        <a:rPr lang="en-US" sz="2000" dirty="0" smtClean="0"/>
                        <a:t>Purpose </a:t>
                      </a:r>
                      <a:endParaRPr lang="en-IN" sz="2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smtClean="0"/>
                        <a:t>Resources </a:t>
                      </a:r>
                      <a:endParaRPr lang="en-IN" sz="2000" dirty="0" smtClean="0"/>
                    </a:p>
                  </a:txBody>
                  <a:tcPr/>
                </a:tc>
              </a:tr>
              <a:tr h="370840">
                <a:tc>
                  <a:txBody>
                    <a:bodyPr/>
                    <a:lstStyle/>
                    <a:p>
                      <a:r>
                        <a:rPr lang="en-US" altLang="en-US" sz="2000" kern="1200" dirty="0" smtClean="0">
                          <a:solidFill>
                            <a:srgbClr val="FF0000"/>
                          </a:solidFill>
                          <a:latin typeface="+mn-lt"/>
                          <a:ea typeface="Verdana" panose="020B0604030504040204" pitchFamily="34" charset="0"/>
                          <a:cs typeface="+mn-cs"/>
                        </a:rPr>
                        <a:t>Textile</a:t>
                      </a:r>
                      <a:endParaRPr lang="en-IN" sz="2000" dirty="0"/>
                    </a:p>
                  </a:txBody>
                  <a:tcPr/>
                </a:tc>
                <a:tc>
                  <a:txBody>
                    <a:bodyPr/>
                    <a:lstStyle/>
                    <a:p>
                      <a:r>
                        <a:rPr lang="en-US" altLang="en-US" sz="2000" kern="1200" dirty="0" smtClean="0">
                          <a:solidFill>
                            <a:schemeClr val="tx1"/>
                          </a:solidFill>
                          <a:latin typeface="+mn-lt"/>
                          <a:ea typeface="Verdana" panose="020B0604030504040204" pitchFamily="34" charset="0"/>
                          <a:cs typeface="+mn-cs"/>
                        </a:rPr>
                        <a:t>Production of cloth, garments, shipping, packing,</a:t>
                      </a:r>
                      <a:endParaRPr lang="en-IN" sz="2000" dirty="0"/>
                    </a:p>
                  </a:txBody>
                  <a:tcPr/>
                </a:tc>
                <a:tc>
                  <a:txBody>
                    <a:bodyPr/>
                    <a:lstStyle/>
                    <a:p>
                      <a:pPr algn="just"/>
                      <a:r>
                        <a:rPr lang="en-IN" sz="2000" kern="1200" dirty="0" smtClean="0">
                          <a:solidFill>
                            <a:schemeClr val="tx1"/>
                          </a:solidFill>
                          <a:latin typeface="+mn-lt"/>
                          <a:ea typeface="Verdana" panose="020B0604030504040204" pitchFamily="34" charset="0"/>
                          <a:cs typeface="+mn-cs"/>
                        </a:rPr>
                        <a:t>"ZARA Textile is devoted to achieve consistent improvement in the system of providing products &amp; services to the customers through On Time Delivery &amp; Enhancing Customers Satisfaction by means of Quality and Value."</a:t>
                      </a:r>
                      <a:endParaRPr lang="en-IN" sz="2000" dirty="0"/>
                    </a:p>
                  </a:txBody>
                  <a:tcPr/>
                </a:tc>
              </a:tr>
              <a:tr h="370840">
                <a:tc>
                  <a:txBody>
                    <a:bodyPr/>
                    <a:lstStyle/>
                    <a:p>
                      <a:r>
                        <a:rPr lang="en-US" sz="2000" dirty="0" smtClean="0"/>
                        <a:t>School </a:t>
                      </a:r>
                      <a:endParaRPr lang="en-IN" sz="2000" dirty="0"/>
                    </a:p>
                  </a:txBody>
                  <a:tcPr/>
                </a:tc>
                <a:tc>
                  <a:txBody>
                    <a:bodyPr/>
                    <a:lstStyle/>
                    <a:p>
                      <a:r>
                        <a:rPr lang="en-US" sz="2000" dirty="0" smtClean="0"/>
                        <a:t>Imparting knowledge</a:t>
                      </a:r>
                      <a:endParaRPr lang="en-IN" sz="2000" dirty="0"/>
                    </a:p>
                  </a:txBody>
                  <a:tcPr/>
                </a:tc>
                <a:tc>
                  <a:txBody>
                    <a:bodyPr/>
                    <a:lstStyle/>
                    <a:p>
                      <a:r>
                        <a:rPr lang="en-US" altLang="en-US" sz="2000" kern="1200" dirty="0" smtClean="0">
                          <a:solidFill>
                            <a:schemeClr val="tx1"/>
                          </a:solidFill>
                          <a:latin typeface="+mn-lt"/>
                          <a:ea typeface="Verdana" panose="020B0604030504040204" pitchFamily="34" charset="0"/>
                          <a:cs typeface="+mn-cs"/>
                        </a:rPr>
                        <a:t>staff, student, teacher, administrators, fund, school building, library, computers</a:t>
                      </a:r>
                      <a:r>
                        <a:rPr lang="en-US" altLang="en-US" sz="2000" kern="1200" baseline="0" dirty="0" smtClean="0">
                          <a:solidFill>
                            <a:schemeClr val="tx1"/>
                          </a:solidFill>
                          <a:latin typeface="+mn-lt"/>
                          <a:ea typeface="Verdana" panose="020B0604030504040204" pitchFamily="34" charset="0"/>
                          <a:cs typeface="+mn-cs"/>
                        </a:rPr>
                        <a:t> &amp; other facilities</a:t>
                      </a:r>
                      <a:endParaRPr lang="en-IN" sz="2000" dirty="0"/>
                    </a:p>
                  </a:txBody>
                  <a:tcPr/>
                </a:tc>
              </a:tr>
              <a:tr h="370840">
                <a:tc>
                  <a:txBody>
                    <a:bodyPr/>
                    <a:lstStyle/>
                    <a:p>
                      <a:r>
                        <a:rPr lang="en-US" sz="2000" dirty="0" smtClean="0"/>
                        <a:t>State</a:t>
                      </a:r>
                      <a:r>
                        <a:rPr lang="en-US" sz="2000" baseline="0" dirty="0" smtClean="0"/>
                        <a:t> </a:t>
                      </a:r>
                      <a:r>
                        <a:rPr lang="en-US" sz="2000" dirty="0" smtClean="0"/>
                        <a:t>Government </a:t>
                      </a:r>
                      <a:endParaRPr lang="en-IN" sz="2000" dirty="0"/>
                    </a:p>
                  </a:txBody>
                  <a:tcPr/>
                </a:tc>
                <a:tc>
                  <a:txBody>
                    <a:bodyPr/>
                    <a:lstStyle/>
                    <a:p>
                      <a:r>
                        <a:rPr lang="en-US" altLang="en-US" sz="2000" kern="1200" dirty="0" smtClean="0">
                          <a:solidFill>
                            <a:schemeClr val="tx1"/>
                          </a:solidFill>
                          <a:latin typeface="+mn-lt"/>
                          <a:ea typeface="Verdana" panose="020B0604030504040204" pitchFamily="34" charset="0"/>
                          <a:cs typeface="+mn-cs"/>
                        </a:rPr>
                        <a:t>wellbeing of people</a:t>
                      </a:r>
                      <a:endParaRPr lang="en-IN" sz="2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2000" kern="1200" dirty="0" smtClean="0">
                          <a:solidFill>
                            <a:schemeClr val="tx1"/>
                          </a:solidFill>
                          <a:latin typeface="+mn-lt"/>
                          <a:ea typeface="Verdana" panose="020B0604030504040204" pitchFamily="34" charset="0"/>
                          <a:cs typeface="+mn-cs"/>
                        </a:rPr>
                        <a:t>chief ministers to city municipality chairman, storages of essential crops, fund, infrastructure (land, road, offices), </a:t>
                      </a:r>
                      <a:endParaRPr lang="en-IN" sz="2000" dirty="0"/>
                    </a:p>
                  </a:txBody>
                  <a:tcPr/>
                </a:tc>
              </a:tr>
            </a:tbl>
          </a:graphicData>
        </a:graphic>
      </p:graphicFrame>
      <p:sp>
        <p:nvSpPr>
          <p:cNvPr id="7" name="Rectangle 6"/>
          <p:cNvSpPr/>
          <p:nvPr/>
        </p:nvSpPr>
        <p:spPr>
          <a:xfrm>
            <a:off x="655089" y="3881144"/>
            <a:ext cx="6073257" cy="1962076"/>
          </a:xfrm>
          <a:prstGeom prst="rect">
            <a:avLst/>
          </a:prstGeom>
          <a:solidFill>
            <a:schemeClr val="accent4">
              <a:lumMod val="20000"/>
              <a:lumOff val="80000"/>
            </a:schemeClr>
          </a:solidFill>
        </p:spPr>
        <p:txBody>
          <a:bodyPr wrap="square">
            <a:spAutoFit/>
          </a:bodyPr>
          <a:lstStyle/>
          <a:p>
            <a:pPr algn="ctr">
              <a:lnSpc>
                <a:spcPct val="150000"/>
              </a:lnSpc>
            </a:pPr>
            <a:r>
              <a:rPr lang="en-US" altLang="en-US" sz="2700" dirty="0">
                <a:solidFill>
                  <a:srgbClr val="FF0000"/>
                </a:solidFill>
                <a:effectLst>
                  <a:outerShdw blurRad="38100" dist="38100" dir="2700000" algn="tl">
                    <a:srgbClr val="000000">
                      <a:alpha val="43137"/>
                    </a:srgbClr>
                  </a:outerShdw>
                </a:effectLst>
                <a:ea typeface="Verdana" panose="020B0604030504040204" pitchFamily="34" charset="0"/>
              </a:rPr>
              <a:t>An organization (with 2 or more persons) is a STRUCTURE of Roles to fulfill a set of common purposes</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4826" y="3822489"/>
            <a:ext cx="4708478" cy="303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888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6096000" y="629445"/>
            <a:ext cx="5450006" cy="792162"/>
          </a:xfrm>
        </p:spPr>
        <p:txBody>
          <a:bodyPr/>
          <a:lstStyle/>
          <a:p>
            <a:r>
              <a:rPr lang="en-US" altLang="en-US" smtClean="0"/>
              <a:t>Flow Inside the Firm</a:t>
            </a:r>
          </a:p>
        </p:txBody>
      </p:sp>
      <p:sp>
        <p:nvSpPr>
          <p:cNvPr id="28675" name="Rectangle 3"/>
          <p:cNvSpPr>
            <a:spLocks noGrp="1"/>
          </p:cNvSpPr>
          <p:nvPr>
            <p:ph idx="1"/>
          </p:nvPr>
        </p:nvSpPr>
        <p:spPr>
          <a:xfrm>
            <a:off x="1719619" y="1296537"/>
            <a:ext cx="8491182" cy="4829627"/>
          </a:xfrm>
          <a:prstGeom prst="rect">
            <a:avLst/>
          </a:prstGeom>
          <a:solidFill>
            <a:schemeClr val="bg1"/>
          </a:solidFill>
        </p:spPr>
        <p:txBody>
          <a:bodyPr/>
          <a:lstStyle/>
          <a:p>
            <a:pPr>
              <a:buFont typeface="Arial" charset="0"/>
              <a:buNone/>
            </a:pPr>
            <a:r>
              <a:rPr lang="en-US" altLang="en-US" dirty="0" smtClean="0"/>
              <a:t>Components of business</a:t>
            </a:r>
          </a:p>
        </p:txBody>
      </p:sp>
      <p:sp>
        <p:nvSpPr>
          <p:cNvPr id="4" name="Date Placeholder 3"/>
          <p:cNvSpPr>
            <a:spLocks noGrp="1"/>
          </p:cNvSpPr>
          <p:nvPr>
            <p:ph type="dt" sz="half" idx="10"/>
          </p:nvPr>
        </p:nvSpPr>
        <p:spPr/>
        <p:txBody>
          <a:bodyPr/>
          <a:lstStyle/>
          <a:p>
            <a:fld id="{9EF5AF4D-65D5-46EF-A12E-AA5C854683A1}" type="datetime1">
              <a:rPr lang="en-US" smtClean="0"/>
              <a:t>7/29/2024</a:t>
            </a:fld>
            <a:endParaRPr lang="en-IN"/>
          </a:p>
        </p:txBody>
      </p:sp>
      <p:sp>
        <p:nvSpPr>
          <p:cNvPr id="5" name="Footer Placeholder 4"/>
          <p:cNvSpPr>
            <a:spLocks noGrp="1"/>
          </p:cNvSpPr>
          <p:nvPr>
            <p:ph type="ftr" sz="quarter" idx="11"/>
          </p:nvPr>
        </p:nvSpPr>
        <p:spPr/>
        <p:txBody>
          <a:bodyPr/>
          <a:lstStyle/>
          <a:p>
            <a:r>
              <a:rPr lang="en-IN" smtClean="0"/>
              <a:t>PM</a:t>
            </a:r>
            <a:endParaRPr lang="en-IN"/>
          </a:p>
        </p:txBody>
      </p:sp>
      <p:sp>
        <p:nvSpPr>
          <p:cNvPr id="6" name="Slide Number Placeholder 5"/>
          <p:cNvSpPr>
            <a:spLocks noGrp="1"/>
          </p:cNvSpPr>
          <p:nvPr>
            <p:ph type="sldNum" sz="quarter" idx="12"/>
          </p:nvPr>
        </p:nvSpPr>
        <p:spPr/>
        <p:txBody>
          <a:bodyPr/>
          <a:lstStyle/>
          <a:p>
            <a:fld id="{ED5B85CF-30ED-4424-B0CE-77FF1E0A0CDC}" type="slidenum">
              <a:rPr lang="en-IN" smtClean="0"/>
              <a:pPr/>
              <a:t>17</a:t>
            </a:fld>
            <a:endParaRPr lang="en-IN"/>
          </a:p>
        </p:txBody>
      </p:sp>
      <p:sp>
        <p:nvSpPr>
          <p:cNvPr id="28676" name="Text Box 7"/>
          <p:cNvSpPr txBox="1">
            <a:spLocks noChangeArrowheads="1"/>
          </p:cNvSpPr>
          <p:nvPr/>
        </p:nvSpPr>
        <p:spPr bwMode="auto">
          <a:xfrm>
            <a:off x="4038600" y="1828801"/>
            <a:ext cx="1149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Manager </a:t>
            </a:r>
          </a:p>
        </p:txBody>
      </p:sp>
      <p:sp>
        <p:nvSpPr>
          <p:cNvPr id="28677" name="Text Box 8"/>
          <p:cNvSpPr txBox="1">
            <a:spLocks noChangeArrowheads="1"/>
          </p:cNvSpPr>
          <p:nvPr/>
        </p:nvSpPr>
        <p:spPr bwMode="auto">
          <a:xfrm>
            <a:off x="4114800" y="2438401"/>
            <a:ext cx="831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Labor </a:t>
            </a:r>
          </a:p>
        </p:txBody>
      </p:sp>
      <p:sp>
        <p:nvSpPr>
          <p:cNvPr id="28678" name="Text Box 9"/>
          <p:cNvSpPr txBox="1">
            <a:spLocks noChangeArrowheads="1"/>
          </p:cNvSpPr>
          <p:nvPr/>
        </p:nvSpPr>
        <p:spPr bwMode="auto">
          <a:xfrm>
            <a:off x="3810000" y="2971801"/>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Supplier </a:t>
            </a:r>
          </a:p>
        </p:txBody>
      </p:sp>
      <p:sp>
        <p:nvSpPr>
          <p:cNvPr id="28679" name="Text Box 10"/>
          <p:cNvSpPr txBox="1">
            <a:spLocks noChangeArrowheads="1"/>
          </p:cNvSpPr>
          <p:nvPr/>
        </p:nvSpPr>
        <p:spPr bwMode="auto">
          <a:xfrm>
            <a:off x="3657600" y="3657601"/>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Subcontractor </a:t>
            </a:r>
          </a:p>
        </p:txBody>
      </p:sp>
      <p:sp>
        <p:nvSpPr>
          <p:cNvPr id="28680" name="Text Box 11"/>
          <p:cNvSpPr txBox="1">
            <a:spLocks noChangeArrowheads="1"/>
          </p:cNvSpPr>
          <p:nvPr/>
        </p:nvSpPr>
        <p:spPr bwMode="auto">
          <a:xfrm>
            <a:off x="3810000" y="4419601"/>
            <a:ext cx="305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Contractor, service provider </a:t>
            </a:r>
          </a:p>
        </p:txBody>
      </p:sp>
      <p:sp>
        <p:nvSpPr>
          <p:cNvPr id="28681" name="Text Box 12"/>
          <p:cNvSpPr txBox="1">
            <a:spLocks noChangeArrowheads="1"/>
          </p:cNvSpPr>
          <p:nvPr/>
        </p:nvSpPr>
        <p:spPr bwMode="auto">
          <a:xfrm>
            <a:off x="3886200" y="5029201"/>
            <a:ext cx="113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Financer </a:t>
            </a:r>
          </a:p>
        </p:txBody>
      </p:sp>
      <p:sp>
        <p:nvSpPr>
          <p:cNvPr id="28682" name="Text Box 13"/>
          <p:cNvSpPr txBox="1">
            <a:spLocks noChangeArrowheads="1"/>
          </p:cNvSpPr>
          <p:nvPr/>
        </p:nvSpPr>
        <p:spPr bwMode="auto">
          <a:xfrm>
            <a:off x="3962400" y="5638801"/>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Owners </a:t>
            </a:r>
          </a:p>
        </p:txBody>
      </p:sp>
      <p:sp>
        <p:nvSpPr>
          <p:cNvPr id="28683" name="Line 14"/>
          <p:cNvSpPr>
            <a:spLocks noChangeShapeType="1"/>
          </p:cNvSpPr>
          <p:nvPr/>
        </p:nvSpPr>
        <p:spPr bwMode="auto">
          <a:xfrm flipH="1">
            <a:off x="2743200" y="6019800"/>
            <a:ext cx="6400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84" name="Line 15"/>
          <p:cNvSpPr>
            <a:spLocks noChangeShapeType="1"/>
          </p:cNvSpPr>
          <p:nvPr/>
        </p:nvSpPr>
        <p:spPr bwMode="auto">
          <a:xfrm flipV="1">
            <a:off x="2743200" y="1981200"/>
            <a:ext cx="0" cy="403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85" name="Line 16"/>
          <p:cNvSpPr>
            <a:spLocks noChangeShapeType="1"/>
          </p:cNvSpPr>
          <p:nvPr/>
        </p:nvSpPr>
        <p:spPr bwMode="auto">
          <a:xfrm>
            <a:off x="2743200" y="19812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86" name="Line 17"/>
          <p:cNvSpPr>
            <a:spLocks noChangeShapeType="1"/>
          </p:cNvSpPr>
          <p:nvPr/>
        </p:nvSpPr>
        <p:spPr bwMode="auto">
          <a:xfrm>
            <a:off x="2743200" y="26670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87" name="Line 18"/>
          <p:cNvSpPr>
            <a:spLocks noChangeShapeType="1"/>
          </p:cNvSpPr>
          <p:nvPr/>
        </p:nvSpPr>
        <p:spPr bwMode="auto">
          <a:xfrm>
            <a:off x="2362200" y="38862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88" name="Line 19"/>
          <p:cNvSpPr>
            <a:spLocks noChangeShapeType="1"/>
          </p:cNvSpPr>
          <p:nvPr/>
        </p:nvSpPr>
        <p:spPr bwMode="auto">
          <a:xfrm>
            <a:off x="2743200" y="46482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89" name="Line 20"/>
          <p:cNvSpPr>
            <a:spLocks noChangeShapeType="1"/>
          </p:cNvSpPr>
          <p:nvPr/>
        </p:nvSpPr>
        <p:spPr bwMode="auto">
          <a:xfrm>
            <a:off x="2743200" y="51816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0" name="Line 21"/>
          <p:cNvSpPr>
            <a:spLocks noChangeShapeType="1"/>
          </p:cNvSpPr>
          <p:nvPr/>
        </p:nvSpPr>
        <p:spPr bwMode="auto">
          <a:xfrm>
            <a:off x="2743200" y="57912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1" name="Line 22"/>
          <p:cNvSpPr>
            <a:spLocks noChangeShapeType="1"/>
          </p:cNvSpPr>
          <p:nvPr/>
        </p:nvSpPr>
        <p:spPr bwMode="auto">
          <a:xfrm>
            <a:off x="2743200" y="32004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2" name="Line 23"/>
          <p:cNvSpPr>
            <a:spLocks noChangeShapeType="1"/>
          </p:cNvSpPr>
          <p:nvPr/>
        </p:nvSpPr>
        <p:spPr bwMode="auto">
          <a:xfrm>
            <a:off x="5105400" y="20574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3" name="Line 24"/>
          <p:cNvSpPr>
            <a:spLocks noChangeShapeType="1"/>
          </p:cNvSpPr>
          <p:nvPr/>
        </p:nvSpPr>
        <p:spPr bwMode="auto">
          <a:xfrm>
            <a:off x="4953000" y="26670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4" name="Line 26"/>
          <p:cNvSpPr>
            <a:spLocks noChangeShapeType="1"/>
          </p:cNvSpPr>
          <p:nvPr/>
        </p:nvSpPr>
        <p:spPr bwMode="auto">
          <a:xfrm>
            <a:off x="4876800" y="32004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5" name="Line 27"/>
          <p:cNvSpPr>
            <a:spLocks noChangeShapeType="1"/>
          </p:cNvSpPr>
          <p:nvPr/>
        </p:nvSpPr>
        <p:spPr bwMode="auto">
          <a:xfrm>
            <a:off x="5334000" y="3886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6" name="Line 28"/>
          <p:cNvSpPr>
            <a:spLocks noChangeShapeType="1"/>
          </p:cNvSpPr>
          <p:nvPr/>
        </p:nvSpPr>
        <p:spPr bwMode="auto">
          <a:xfrm>
            <a:off x="6781800" y="4648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7" name="Line 29"/>
          <p:cNvSpPr>
            <a:spLocks noChangeShapeType="1"/>
          </p:cNvSpPr>
          <p:nvPr/>
        </p:nvSpPr>
        <p:spPr bwMode="auto">
          <a:xfrm>
            <a:off x="5029200" y="52578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8" name="Line 30"/>
          <p:cNvSpPr>
            <a:spLocks noChangeShapeType="1"/>
          </p:cNvSpPr>
          <p:nvPr/>
        </p:nvSpPr>
        <p:spPr bwMode="auto">
          <a:xfrm>
            <a:off x="5029200" y="58674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99" name="Text Box 31"/>
          <p:cNvSpPr txBox="1">
            <a:spLocks noChangeArrowheads="1"/>
          </p:cNvSpPr>
          <p:nvPr/>
        </p:nvSpPr>
        <p:spPr bwMode="auto">
          <a:xfrm>
            <a:off x="3048000" y="2286001"/>
            <a:ext cx="84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Wage </a:t>
            </a:r>
          </a:p>
        </p:txBody>
      </p:sp>
      <p:sp>
        <p:nvSpPr>
          <p:cNvPr id="28700" name="Text Box 32"/>
          <p:cNvSpPr txBox="1">
            <a:spLocks noChangeArrowheads="1"/>
          </p:cNvSpPr>
          <p:nvPr/>
        </p:nvSpPr>
        <p:spPr bwMode="auto">
          <a:xfrm>
            <a:off x="3048000" y="19812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Salary </a:t>
            </a:r>
          </a:p>
        </p:txBody>
      </p:sp>
      <p:sp>
        <p:nvSpPr>
          <p:cNvPr id="28701" name="Text Box 33"/>
          <p:cNvSpPr txBox="1">
            <a:spLocks noChangeArrowheads="1"/>
          </p:cNvSpPr>
          <p:nvPr/>
        </p:nvSpPr>
        <p:spPr bwMode="auto">
          <a:xfrm>
            <a:off x="2803525" y="2855913"/>
            <a:ext cx="933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Money </a:t>
            </a:r>
          </a:p>
        </p:txBody>
      </p:sp>
      <p:sp>
        <p:nvSpPr>
          <p:cNvPr id="28702" name="Text Box 34"/>
          <p:cNvSpPr txBox="1">
            <a:spLocks noChangeArrowheads="1"/>
          </p:cNvSpPr>
          <p:nvPr/>
        </p:nvSpPr>
        <p:spPr bwMode="auto">
          <a:xfrm>
            <a:off x="2819400" y="4800601"/>
            <a:ext cx="93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Return </a:t>
            </a:r>
          </a:p>
        </p:txBody>
      </p:sp>
      <p:sp>
        <p:nvSpPr>
          <p:cNvPr id="28703" name="Text Box 35"/>
          <p:cNvSpPr txBox="1">
            <a:spLocks noChangeArrowheads="1"/>
          </p:cNvSpPr>
          <p:nvPr/>
        </p:nvSpPr>
        <p:spPr bwMode="auto">
          <a:xfrm>
            <a:off x="2803525" y="5446713"/>
            <a:ext cx="78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Profit </a:t>
            </a:r>
          </a:p>
        </p:txBody>
      </p:sp>
      <p:sp>
        <p:nvSpPr>
          <p:cNvPr id="28704" name="Text Box 36"/>
          <p:cNvSpPr txBox="1">
            <a:spLocks noChangeArrowheads="1"/>
          </p:cNvSpPr>
          <p:nvPr/>
        </p:nvSpPr>
        <p:spPr bwMode="auto">
          <a:xfrm>
            <a:off x="2803525" y="3465513"/>
            <a:ext cx="933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Money </a:t>
            </a:r>
          </a:p>
        </p:txBody>
      </p:sp>
      <p:sp>
        <p:nvSpPr>
          <p:cNvPr id="28705" name="Text Box 37"/>
          <p:cNvSpPr txBox="1">
            <a:spLocks noChangeArrowheads="1"/>
          </p:cNvSpPr>
          <p:nvPr/>
        </p:nvSpPr>
        <p:spPr bwMode="auto">
          <a:xfrm>
            <a:off x="2727325" y="4303713"/>
            <a:ext cx="933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Money </a:t>
            </a:r>
          </a:p>
        </p:txBody>
      </p:sp>
      <p:sp>
        <p:nvSpPr>
          <p:cNvPr id="28706" name="Text Box 38"/>
          <p:cNvSpPr txBox="1">
            <a:spLocks noChangeArrowheads="1"/>
          </p:cNvSpPr>
          <p:nvPr/>
        </p:nvSpPr>
        <p:spPr bwMode="auto">
          <a:xfrm>
            <a:off x="7451725" y="2703513"/>
            <a:ext cx="103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Product </a:t>
            </a:r>
          </a:p>
        </p:txBody>
      </p:sp>
      <p:sp>
        <p:nvSpPr>
          <p:cNvPr id="28707" name="Text Box 39"/>
          <p:cNvSpPr txBox="1">
            <a:spLocks noChangeArrowheads="1"/>
          </p:cNvSpPr>
          <p:nvPr/>
        </p:nvSpPr>
        <p:spPr bwMode="auto">
          <a:xfrm>
            <a:off x="8213725" y="3770313"/>
            <a:ext cx="1162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Revenue </a:t>
            </a:r>
          </a:p>
        </p:txBody>
      </p:sp>
      <p:sp>
        <p:nvSpPr>
          <p:cNvPr id="28708" name="Line 40"/>
          <p:cNvSpPr>
            <a:spLocks noChangeShapeType="1"/>
          </p:cNvSpPr>
          <p:nvPr/>
        </p:nvSpPr>
        <p:spPr bwMode="auto">
          <a:xfrm>
            <a:off x="8229600" y="3124200"/>
            <a:ext cx="152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09" name="Line 41"/>
          <p:cNvSpPr>
            <a:spLocks noChangeShapeType="1"/>
          </p:cNvSpPr>
          <p:nvPr/>
        </p:nvSpPr>
        <p:spPr bwMode="auto">
          <a:xfrm>
            <a:off x="9144000" y="4191000"/>
            <a:ext cx="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10" name="Text Box 42"/>
          <p:cNvSpPr txBox="1">
            <a:spLocks noChangeArrowheads="1"/>
          </p:cNvSpPr>
          <p:nvPr/>
        </p:nvSpPr>
        <p:spPr bwMode="auto">
          <a:xfrm>
            <a:off x="5851525" y="1865313"/>
            <a:ext cx="222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Service, knowledge </a:t>
            </a:r>
          </a:p>
        </p:txBody>
      </p:sp>
      <p:sp>
        <p:nvSpPr>
          <p:cNvPr id="28711" name="Text Box 43"/>
          <p:cNvSpPr txBox="1">
            <a:spLocks noChangeArrowheads="1"/>
          </p:cNvSpPr>
          <p:nvPr/>
        </p:nvSpPr>
        <p:spPr bwMode="auto">
          <a:xfrm>
            <a:off x="5699125" y="2474913"/>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Labor, skill</a:t>
            </a:r>
          </a:p>
        </p:txBody>
      </p:sp>
      <p:sp>
        <p:nvSpPr>
          <p:cNvPr id="28712" name="Text Box 44"/>
          <p:cNvSpPr txBox="1">
            <a:spLocks noChangeArrowheads="1"/>
          </p:cNvSpPr>
          <p:nvPr/>
        </p:nvSpPr>
        <p:spPr bwMode="auto">
          <a:xfrm>
            <a:off x="5546725" y="3008313"/>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Service </a:t>
            </a:r>
          </a:p>
        </p:txBody>
      </p:sp>
      <p:sp>
        <p:nvSpPr>
          <p:cNvPr id="28713" name="Line 45"/>
          <p:cNvSpPr>
            <a:spLocks noChangeShapeType="1"/>
          </p:cNvSpPr>
          <p:nvPr/>
        </p:nvSpPr>
        <p:spPr bwMode="auto">
          <a:xfrm flipV="1">
            <a:off x="6629400" y="2895600"/>
            <a:ext cx="8382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14" name="Line 46"/>
          <p:cNvSpPr>
            <a:spLocks noChangeShapeType="1"/>
          </p:cNvSpPr>
          <p:nvPr/>
        </p:nvSpPr>
        <p:spPr bwMode="auto">
          <a:xfrm>
            <a:off x="7848600" y="2286000"/>
            <a:ext cx="762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15" name="Line 47"/>
          <p:cNvSpPr>
            <a:spLocks noChangeShapeType="1"/>
          </p:cNvSpPr>
          <p:nvPr/>
        </p:nvSpPr>
        <p:spPr bwMode="auto">
          <a:xfrm>
            <a:off x="7010400" y="2667000"/>
            <a:ext cx="3810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16" name="Text Box 48"/>
          <p:cNvSpPr txBox="1">
            <a:spLocks noChangeArrowheads="1"/>
          </p:cNvSpPr>
          <p:nvPr/>
        </p:nvSpPr>
        <p:spPr bwMode="auto">
          <a:xfrm>
            <a:off x="5927725" y="5065713"/>
            <a:ext cx="1365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Investment </a:t>
            </a:r>
          </a:p>
        </p:txBody>
      </p:sp>
      <p:sp>
        <p:nvSpPr>
          <p:cNvPr id="28717" name="Line 49"/>
          <p:cNvSpPr>
            <a:spLocks noChangeShapeType="1"/>
          </p:cNvSpPr>
          <p:nvPr/>
        </p:nvSpPr>
        <p:spPr bwMode="auto">
          <a:xfrm>
            <a:off x="7391400" y="52578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18" name="Line 51"/>
          <p:cNvSpPr>
            <a:spLocks noChangeShapeType="1"/>
          </p:cNvSpPr>
          <p:nvPr/>
        </p:nvSpPr>
        <p:spPr bwMode="auto">
          <a:xfrm flipV="1">
            <a:off x="7924800" y="3048000"/>
            <a:ext cx="0" cy="2209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19" name="Text Box 52"/>
          <p:cNvSpPr txBox="1">
            <a:spLocks noChangeArrowheads="1"/>
          </p:cNvSpPr>
          <p:nvPr/>
        </p:nvSpPr>
        <p:spPr bwMode="auto">
          <a:xfrm>
            <a:off x="5927725" y="5599113"/>
            <a:ext cx="1365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Investment </a:t>
            </a:r>
          </a:p>
        </p:txBody>
      </p:sp>
      <p:sp>
        <p:nvSpPr>
          <p:cNvPr id="28720" name="Line 53"/>
          <p:cNvSpPr>
            <a:spLocks noChangeShapeType="1"/>
          </p:cNvSpPr>
          <p:nvPr/>
        </p:nvSpPr>
        <p:spPr bwMode="auto">
          <a:xfrm>
            <a:off x="7391400" y="5791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21" name="Line 54"/>
          <p:cNvSpPr>
            <a:spLocks noChangeShapeType="1"/>
          </p:cNvSpPr>
          <p:nvPr/>
        </p:nvSpPr>
        <p:spPr bwMode="auto">
          <a:xfrm flipH="1" flipV="1">
            <a:off x="8001000" y="3124200"/>
            <a:ext cx="152400" cy="2667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22" name="Text Box 55"/>
          <p:cNvSpPr txBox="1">
            <a:spLocks noChangeArrowheads="1"/>
          </p:cNvSpPr>
          <p:nvPr/>
        </p:nvSpPr>
        <p:spPr bwMode="auto">
          <a:xfrm>
            <a:off x="6232525" y="3617913"/>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a:t>Service </a:t>
            </a:r>
          </a:p>
        </p:txBody>
      </p:sp>
      <p:sp>
        <p:nvSpPr>
          <p:cNvPr id="28723" name="Line 56"/>
          <p:cNvSpPr>
            <a:spLocks noChangeShapeType="1"/>
          </p:cNvSpPr>
          <p:nvPr/>
        </p:nvSpPr>
        <p:spPr bwMode="auto">
          <a:xfrm flipV="1">
            <a:off x="7086600" y="3048000"/>
            <a:ext cx="533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724" name="Line 51"/>
          <p:cNvSpPr>
            <a:spLocks noChangeShapeType="1"/>
          </p:cNvSpPr>
          <p:nvPr/>
        </p:nvSpPr>
        <p:spPr bwMode="auto">
          <a:xfrm flipV="1">
            <a:off x="7543800" y="3200400"/>
            <a:ext cx="190500"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2150262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a:xfrm>
            <a:off x="2934268" y="0"/>
            <a:ext cx="6073253" cy="614149"/>
          </a:xfrm>
          <a:solidFill>
            <a:schemeClr val="bg1"/>
          </a:solidFill>
        </p:spPr>
        <p:txBody>
          <a:bodyPr>
            <a:normAutofit fontScale="90000"/>
          </a:bodyPr>
          <a:lstStyle/>
          <a:p>
            <a:r>
              <a:rPr lang="en-US" dirty="0" smtClean="0"/>
              <a:t>What is a Product?</a:t>
            </a:r>
          </a:p>
        </p:txBody>
      </p:sp>
      <p:sp>
        <p:nvSpPr>
          <p:cNvPr id="30723" name="Rectangle 3"/>
          <p:cNvSpPr>
            <a:spLocks noGrp="1"/>
          </p:cNvSpPr>
          <p:nvPr>
            <p:ph type="body" idx="1"/>
          </p:nvPr>
        </p:nvSpPr>
        <p:spPr>
          <a:xfrm>
            <a:off x="641445" y="641442"/>
            <a:ext cx="10931855" cy="2988862"/>
          </a:xfrm>
          <a:solidFill>
            <a:schemeClr val="accent1">
              <a:lumMod val="20000"/>
              <a:lumOff val="80000"/>
            </a:schemeClr>
          </a:solidFill>
        </p:spPr>
        <p:txBody>
          <a:bodyPr>
            <a:normAutofit/>
          </a:bodyPr>
          <a:lstStyle/>
          <a:p>
            <a:pPr algn="just"/>
            <a:r>
              <a:rPr lang="en-US" sz="2800" dirty="0"/>
              <a:t>A product is anything that can be offered to satisfy a want or need. It can include any physical product, service, events, persons, places, properties, organizations, information and idea. </a:t>
            </a:r>
          </a:p>
          <a:p>
            <a:pPr algn="just"/>
            <a:r>
              <a:rPr lang="en-US" sz="2800" dirty="0" smtClean="0"/>
              <a:t>A need </a:t>
            </a:r>
            <a:r>
              <a:rPr lang="en-US" sz="2800" dirty="0"/>
              <a:t>is the basic human requirement </a:t>
            </a:r>
            <a:r>
              <a:rPr lang="en-US" sz="2800" dirty="0" smtClean="0"/>
              <a:t>for ensuring the survival like </a:t>
            </a:r>
            <a:r>
              <a:rPr lang="en-US" sz="2800" dirty="0"/>
              <a:t>food, air, water, shelter. A Need becomes want when it is directed to a specific product which can satisfy the </a:t>
            </a:r>
            <a:r>
              <a:rPr lang="en-US" sz="2800" dirty="0" smtClean="0"/>
              <a:t>need. </a:t>
            </a:r>
            <a:endParaRPr lang="en-US" sz="2800" dirty="0"/>
          </a:p>
        </p:txBody>
      </p:sp>
      <p:pic>
        <p:nvPicPr>
          <p:cNvPr id="4" name="Picture 4" descr="Chapter 1 Vocabulary Test Review - ppt downlo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8890" y="3889564"/>
            <a:ext cx="4419257" cy="23611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What are consumer goods? Definition and examp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45" y="3889564"/>
            <a:ext cx="3341843" cy="23611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Goods - definition and meaning - Market Business New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5129" y="3889659"/>
            <a:ext cx="3380160" cy="23610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4032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xfrm>
            <a:off x="1981200" y="28973"/>
            <a:ext cx="8229600" cy="557875"/>
          </a:xfrm>
          <a:solidFill>
            <a:schemeClr val="bg1"/>
          </a:solidFill>
        </p:spPr>
        <p:txBody>
          <a:bodyPr>
            <a:normAutofit fontScale="90000"/>
          </a:bodyPr>
          <a:lstStyle/>
          <a:p>
            <a:r>
              <a:rPr lang="en-US" sz="4000" dirty="0"/>
              <a:t>Service system</a:t>
            </a:r>
          </a:p>
        </p:txBody>
      </p:sp>
      <p:sp>
        <p:nvSpPr>
          <p:cNvPr id="40963" name="Rectangle 3"/>
          <p:cNvSpPr>
            <a:spLocks noGrp="1"/>
          </p:cNvSpPr>
          <p:nvPr>
            <p:ph type="body" idx="1"/>
          </p:nvPr>
        </p:nvSpPr>
        <p:spPr>
          <a:xfrm>
            <a:off x="682388" y="682389"/>
            <a:ext cx="10877266" cy="5525664"/>
          </a:xfrm>
          <a:solidFill>
            <a:schemeClr val="accent1">
              <a:lumMod val="20000"/>
              <a:lumOff val="80000"/>
            </a:schemeClr>
          </a:solidFill>
        </p:spPr>
        <p:txBody>
          <a:bodyPr>
            <a:normAutofit/>
          </a:bodyPr>
          <a:lstStyle/>
          <a:p>
            <a:pPr algn="just"/>
            <a:r>
              <a:rPr lang="en-US" sz="2500" dirty="0" smtClean="0"/>
              <a:t>A service is the performance made by one to another which is essentially intangible in nature and does not result ownership of any thing. Its production may or may not be tied up with a physical product. </a:t>
            </a:r>
          </a:p>
          <a:p>
            <a:pPr algn="just"/>
            <a:r>
              <a:rPr lang="en-US" sz="2500" b="1" dirty="0" smtClean="0">
                <a:solidFill>
                  <a:srgbClr val="FF0000"/>
                </a:solidFill>
              </a:rPr>
              <a:t>Intangibility (abstract </a:t>
            </a:r>
            <a:r>
              <a:rPr lang="en-US" sz="2500" b="1" dirty="0">
                <a:solidFill>
                  <a:srgbClr val="FF0000"/>
                </a:solidFill>
              </a:rPr>
              <a:t>in </a:t>
            </a:r>
            <a:r>
              <a:rPr lang="en-US" sz="2500" b="1" dirty="0" smtClean="0">
                <a:solidFill>
                  <a:srgbClr val="FF0000"/>
                </a:solidFill>
              </a:rPr>
              <a:t>nature)</a:t>
            </a:r>
            <a:r>
              <a:rPr lang="en-US" sz="2500" dirty="0" smtClean="0"/>
              <a:t>: </a:t>
            </a:r>
            <a:r>
              <a:rPr lang="en-IN" sz="2500" dirty="0"/>
              <a:t>P</a:t>
            </a:r>
            <a:r>
              <a:rPr lang="en-IN" sz="2500" dirty="0" smtClean="0"/>
              <a:t>roducts </a:t>
            </a:r>
            <a:r>
              <a:rPr lang="en-IN" sz="2500" dirty="0"/>
              <a:t>have tangible qualities that provide information to consumers so they can easily compare one product to another.</a:t>
            </a:r>
            <a:r>
              <a:rPr lang="en-US" sz="2500" dirty="0" smtClean="0"/>
              <a:t> </a:t>
            </a:r>
            <a:endParaRPr lang="en-US" sz="2500" dirty="0"/>
          </a:p>
          <a:p>
            <a:pPr algn="just"/>
            <a:r>
              <a:rPr lang="en-US" sz="2500" b="1" dirty="0" smtClean="0">
                <a:solidFill>
                  <a:srgbClr val="FF0000"/>
                </a:solidFill>
              </a:rPr>
              <a:t>Heterogeneity (services </a:t>
            </a:r>
            <a:r>
              <a:rPr lang="en-US" sz="2500" b="1" dirty="0">
                <a:solidFill>
                  <a:srgbClr val="FF0000"/>
                </a:solidFill>
              </a:rPr>
              <a:t>are non </a:t>
            </a:r>
            <a:r>
              <a:rPr lang="en-US" sz="2500" b="1" dirty="0" smtClean="0">
                <a:solidFill>
                  <a:srgbClr val="FF0000"/>
                </a:solidFill>
              </a:rPr>
              <a:t>standard)</a:t>
            </a:r>
            <a:r>
              <a:rPr lang="en-US" sz="2500" dirty="0" smtClean="0"/>
              <a:t>: </a:t>
            </a:r>
            <a:r>
              <a:rPr lang="en-IN" sz="2500" dirty="0"/>
              <a:t>Manufactured goods tend to have automated processes and quality assurance procedures that result in a consistent product.</a:t>
            </a:r>
            <a:endParaRPr lang="en-US" sz="2500" dirty="0"/>
          </a:p>
          <a:p>
            <a:pPr algn="just"/>
            <a:r>
              <a:rPr lang="en-US" sz="2500" b="1" dirty="0" smtClean="0">
                <a:solidFill>
                  <a:srgbClr val="FF0000"/>
                </a:solidFill>
              </a:rPr>
              <a:t>Inseparability (consumed </a:t>
            </a:r>
            <a:r>
              <a:rPr lang="en-US" sz="2500" b="1" dirty="0">
                <a:solidFill>
                  <a:srgbClr val="FF0000"/>
                </a:solidFill>
              </a:rPr>
              <a:t>at the time of </a:t>
            </a:r>
            <a:r>
              <a:rPr lang="en-US" sz="2500" b="1" dirty="0" smtClean="0">
                <a:solidFill>
                  <a:srgbClr val="FF0000"/>
                </a:solidFill>
              </a:rPr>
              <a:t>production)</a:t>
            </a:r>
            <a:r>
              <a:rPr lang="en-US" sz="2500" dirty="0" smtClean="0"/>
              <a:t>: </a:t>
            </a:r>
            <a:r>
              <a:rPr lang="en-IN" sz="2500" dirty="0"/>
              <a:t>The Physical presence of </a:t>
            </a:r>
            <a:r>
              <a:rPr lang="en-IN" sz="2500" dirty="0" smtClean="0"/>
              <a:t>the </a:t>
            </a:r>
            <a:r>
              <a:rPr lang="en-IN" sz="2500" dirty="0"/>
              <a:t>service provider </a:t>
            </a:r>
            <a:r>
              <a:rPr lang="en-IN" sz="2500" dirty="0" smtClean="0"/>
              <a:t>and the customer becomes </a:t>
            </a:r>
            <a:r>
              <a:rPr lang="en-IN" sz="2500" dirty="0"/>
              <a:t>an integral part of the service itself. </a:t>
            </a:r>
            <a:endParaRPr lang="en-US" sz="2500" dirty="0"/>
          </a:p>
          <a:p>
            <a:pPr algn="just"/>
            <a:r>
              <a:rPr lang="en-US" sz="2500" b="1" dirty="0" smtClean="0">
                <a:solidFill>
                  <a:srgbClr val="FF0000"/>
                </a:solidFill>
              </a:rPr>
              <a:t>Perishability (not </a:t>
            </a:r>
            <a:r>
              <a:rPr lang="en-US" sz="2500" b="1" dirty="0">
                <a:solidFill>
                  <a:srgbClr val="FF0000"/>
                </a:solidFill>
              </a:rPr>
              <a:t>possible to </a:t>
            </a:r>
            <a:r>
              <a:rPr lang="en-US" sz="2500" b="1" dirty="0" smtClean="0">
                <a:solidFill>
                  <a:srgbClr val="FF0000"/>
                </a:solidFill>
              </a:rPr>
              <a:t>store)</a:t>
            </a:r>
            <a:r>
              <a:rPr lang="en-US" sz="2500" dirty="0" smtClean="0"/>
              <a:t>: </a:t>
            </a:r>
            <a:r>
              <a:rPr lang="en-IN" sz="2500" dirty="0" smtClean="0"/>
              <a:t>Services </a:t>
            </a:r>
            <a:r>
              <a:rPr lang="en-IN" sz="2500" dirty="0"/>
              <a:t>are often </a:t>
            </a:r>
            <a:r>
              <a:rPr lang="en-IN" sz="2500" dirty="0" smtClean="0"/>
              <a:t>perishable and the </a:t>
            </a:r>
            <a:r>
              <a:rPr lang="en-IN" sz="2500" dirty="0"/>
              <a:t>unused capacity cannot be stored for future use or sale.</a:t>
            </a:r>
            <a:endParaRPr lang="en-US" sz="2500" dirty="0" smtClean="0"/>
          </a:p>
        </p:txBody>
      </p:sp>
    </p:spTree>
    <p:extLst>
      <p:ext uri="{BB962C8B-B14F-4D97-AF65-F5344CB8AC3E}">
        <p14:creationId xmlns:p14="http://schemas.microsoft.com/office/powerpoint/2010/main" val="3349004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560611" y="6492874"/>
            <a:ext cx="941561" cy="365125"/>
          </a:xfrm>
        </p:spPr>
        <p:txBody>
          <a:bodyPr/>
          <a:lstStyle/>
          <a:p>
            <a:fld id="{E87135EB-7097-4FB8-AAAE-4886BC72DA4D}" type="datetime1">
              <a:rPr lang="en-US" smtClean="0"/>
              <a:t>7/29/2024</a:t>
            </a:fld>
            <a:endParaRPr lang="en-IN"/>
          </a:p>
        </p:txBody>
      </p:sp>
      <p:sp>
        <p:nvSpPr>
          <p:cNvPr id="5" name="Footer Placeholder 4"/>
          <p:cNvSpPr>
            <a:spLocks noGrp="1"/>
          </p:cNvSpPr>
          <p:nvPr>
            <p:ph type="ftr" sz="quarter" idx="11"/>
          </p:nvPr>
        </p:nvSpPr>
        <p:spPr>
          <a:xfrm>
            <a:off x="17817" y="6492875"/>
            <a:ext cx="605575" cy="365125"/>
          </a:xfrm>
        </p:spPr>
        <p:txBody>
          <a:bodyPr/>
          <a:lstStyle/>
          <a:p>
            <a:r>
              <a:rPr lang="en-IN" smtClean="0"/>
              <a:t>PM</a:t>
            </a:r>
            <a:endParaRPr lang="en-IN"/>
          </a:p>
        </p:txBody>
      </p:sp>
      <p:sp>
        <p:nvSpPr>
          <p:cNvPr id="6" name="Slide Number Placeholder 5"/>
          <p:cNvSpPr>
            <a:spLocks noGrp="1"/>
          </p:cNvSpPr>
          <p:nvPr>
            <p:ph type="sldNum" sz="quarter" idx="12"/>
          </p:nvPr>
        </p:nvSpPr>
        <p:spPr>
          <a:xfrm>
            <a:off x="11427785" y="6474313"/>
            <a:ext cx="764215" cy="365125"/>
          </a:xfrm>
        </p:spPr>
        <p:txBody>
          <a:bodyPr/>
          <a:lstStyle/>
          <a:p>
            <a:fld id="{ED5B85CF-30ED-4424-B0CE-77FF1E0A0CDC}" type="slidenum">
              <a:rPr lang="en-IN" smtClean="0"/>
              <a:pPr/>
              <a:t>2</a:t>
            </a:fld>
            <a:endParaRPr lang="en-IN"/>
          </a:p>
        </p:txBody>
      </p:sp>
      <p:pic>
        <p:nvPicPr>
          <p:cNvPr id="11" name="Picture 10"/>
          <p:cNvPicPr>
            <a:picLocks noChangeAspect="1"/>
          </p:cNvPicPr>
          <p:nvPr/>
        </p:nvPicPr>
        <p:blipFill>
          <a:blip r:embed="rId2"/>
          <a:stretch>
            <a:fillRect/>
          </a:stretch>
        </p:blipFill>
        <p:spPr>
          <a:xfrm>
            <a:off x="2042398" y="116632"/>
            <a:ext cx="7272808" cy="6657658"/>
          </a:xfrm>
          <a:prstGeom prst="rect">
            <a:avLst/>
          </a:prstGeom>
        </p:spPr>
      </p:pic>
    </p:spTree>
    <p:extLst>
      <p:ext uri="{BB962C8B-B14F-4D97-AF65-F5344CB8AC3E}">
        <p14:creationId xmlns:p14="http://schemas.microsoft.com/office/powerpoint/2010/main" val="33708114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srcRect/>
          <a:stretch>
            <a:fillRect/>
          </a:stretch>
        </p:blipFill>
        <p:spPr bwMode="auto">
          <a:xfrm>
            <a:off x="191344" y="1124744"/>
            <a:ext cx="5571202" cy="4392488"/>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E9CC6338-21B7-4CDC-8310-DFC08DFCE687}" type="datetime1">
              <a:rPr lang="en-US" smtClean="0"/>
              <a:t>7/29/2024</a:t>
            </a:fld>
            <a:endParaRPr lang="en-IN"/>
          </a:p>
        </p:txBody>
      </p:sp>
      <p:sp>
        <p:nvSpPr>
          <p:cNvPr id="3" name="Footer Placeholder 2"/>
          <p:cNvSpPr>
            <a:spLocks noGrp="1"/>
          </p:cNvSpPr>
          <p:nvPr>
            <p:ph type="ftr" sz="quarter" idx="11"/>
          </p:nvPr>
        </p:nvSpPr>
        <p:spPr/>
        <p:txBody>
          <a:bodyPr/>
          <a:lstStyle/>
          <a:p>
            <a:r>
              <a:rPr lang="en-IN" smtClean="0"/>
              <a:t>PM</a:t>
            </a:r>
            <a:endParaRPr lang="en-IN"/>
          </a:p>
        </p:txBody>
      </p:sp>
      <p:sp>
        <p:nvSpPr>
          <p:cNvPr id="4" name="Slide Number Placeholder 3"/>
          <p:cNvSpPr>
            <a:spLocks noGrp="1"/>
          </p:cNvSpPr>
          <p:nvPr>
            <p:ph type="sldNum" sz="quarter" idx="12"/>
          </p:nvPr>
        </p:nvSpPr>
        <p:spPr/>
        <p:txBody>
          <a:bodyPr/>
          <a:lstStyle/>
          <a:p>
            <a:fld id="{ED5B85CF-30ED-4424-B0CE-77FF1E0A0CDC}" type="slidenum">
              <a:rPr lang="en-IN" smtClean="0"/>
              <a:pPr/>
              <a:t>20</a:t>
            </a:fld>
            <a:endParaRPr lang="en-IN"/>
          </a:p>
        </p:txBody>
      </p:sp>
      <p:pic>
        <p:nvPicPr>
          <p:cNvPr id="6" name="Picture 2"/>
          <p:cNvPicPr>
            <a:picLocks noChangeAspect="1" noChangeArrowheads="1"/>
          </p:cNvPicPr>
          <p:nvPr/>
        </p:nvPicPr>
        <p:blipFill>
          <a:blip r:embed="rId3" cstate="print"/>
          <a:srcRect/>
          <a:stretch>
            <a:fillRect/>
          </a:stretch>
        </p:blipFill>
        <p:spPr bwMode="auto">
          <a:xfrm>
            <a:off x="5925812" y="1124743"/>
            <a:ext cx="6082559" cy="4392489"/>
          </a:xfrm>
          <a:prstGeom prst="rect">
            <a:avLst/>
          </a:prstGeom>
          <a:noFill/>
          <a:ln w="9525">
            <a:noFill/>
            <a:miter lim="800000"/>
            <a:headEnd/>
            <a:tailEnd/>
          </a:ln>
        </p:spPr>
      </p:pic>
    </p:spTree>
    <p:extLst>
      <p:ext uri="{BB962C8B-B14F-4D97-AF65-F5344CB8AC3E}">
        <p14:creationId xmlns:p14="http://schemas.microsoft.com/office/powerpoint/2010/main" val="32971520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a:xfrm>
            <a:off x="2209332" y="618519"/>
            <a:ext cx="7773338" cy="866266"/>
          </a:xfrm>
        </p:spPr>
        <p:style>
          <a:lnRef idx="2">
            <a:schemeClr val="accent1"/>
          </a:lnRef>
          <a:fillRef idx="1">
            <a:schemeClr val="lt1"/>
          </a:fillRef>
          <a:effectRef idx="0">
            <a:schemeClr val="accent1"/>
          </a:effectRef>
          <a:fontRef idx="minor">
            <a:schemeClr val="dk1"/>
          </a:fontRef>
        </p:style>
        <p:txBody>
          <a:bodyPr>
            <a:normAutofit fontScale="90000"/>
          </a:bodyPr>
          <a:lstStyle/>
          <a:p>
            <a:r>
              <a:rPr lang="en-US" sz="4000" dirty="0"/>
              <a:t>Why DO WE SEE ONLY three levels? </a:t>
            </a:r>
          </a:p>
        </p:txBody>
      </p:sp>
      <p:sp>
        <p:nvSpPr>
          <p:cNvPr id="49156" name="Rectangle 5"/>
          <p:cNvSpPr>
            <a:spLocks noGrp="1"/>
          </p:cNvSpPr>
          <p:nvPr>
            <p:ph sz="half" idx="1"/>
          </p:nvPr>
        </p:nvSpPr>
        <p:spPr>
          <a:xfrm>
            <a:off x="3130024" y="1916832"/>
            <a:ext cx="4320480" cy="4320480"/>
          </a:xfrm>
          <a:prstGeom prst="rect">
            <a:avLst/>
          </a:prstGeom>
          <a:solidFill>
            <a:schemeClr val="accent2">
              <a:lumMod val="60000"/>
              <a:lumOff val="40000"/>
            </a:schemeClr>
          </a:solidFill>
        </p:spPr>
        <p:txBody>
          <a:bodyPr>
            <a:normAutofit/>
          </a:bodyPr>
          <a:lstStyle/>
          <a:p>
            <a:pPr algn="just"/>
            <a:r>
              <a:rPr lang="en-US" sz="2400" dirty="0"/>
              <a:t>Vision and mission, quality strategy, expansion, capacity decision (5% of Performance)</a:t>
            </a:r>
          </a:p>
          <a:p>
            <a:pPr algn="just"/>
            <a:r>
              <a:rPr lang="en-US" sz="2400" dirty="0"/>
              <a:t>Resource allocation (most important today ex: Toyota 24%) designer’s role was important (makes ideas into reality &amp; team building)</a:t>
            </a:r>
          </a:p>
          <a:p>
            <a:pPr algn="just"/>
            <a:r>
              <a:rPr lang="en-US" sz="2400" dirty="0"/>
              <a:t>Execution and control </a:t>
            </a:r>
          </a:p>
        </p:txBody>
      </p:sp>
      <p:sp>
        <p:nvSpPr>
          <p:cNvPr id="49155" name="Rectangle 4"/>
          <p:cNvSpPr>
            <a:spLocks noGrp="1"/>
          </p:cNvSpPr>
          <p:nvPr>
            <p:ph sz="half" idx="2"/>
          </p:nvPr>
        </p:nvSpPr>
        <p:spPr>
          <a:xfrm>
            <a:off x="655370" y="1916832"/>
            <a:ext cx="2202614" cy="4320480"/>
          </a:xfrm>
          <a:prstGeom prst="rect">
            <a:avLst/>
          </a:prstGeom>
          <a:solidFill>
            <a:schemeClr val="bg2">
              <a:lumMod val="75000"/>
            </a:schemeClr>
          </a:solidFill>
        </p:spPr>
        <p:txBody>
          <a:bodyPr>
            <a:normAutofit/>
          </a:bodyPr>
          <a:lstStyle/>
          <a:p>
            <a:r>
              <a:rPr lang="en-US" dirty="0" smtClean="0"/>
              <a:t>Top level</a:t>
            </a:r>
          </a:p>
          <a:p>
            <a:endParaRPr lang="en-US" dirty="0" smtClean="0"/>
          </a:p>
          <a:p>
            <a:endParaRPr lang="en-US" dirty="0" smtClean="0"/>
          </a:p>
          <a:p>
            <a:r>
              <a:rPr lang="en-US" dirty="0" smtClean="0"/>
              <a:t>Middle level</a:t>
            </a:r>
          </a:p>
          <a:p>
            <a:endParaRPr lang="en-US" dirty="0" smtClean="0"/>
          </a:p>
          <a:p>
            <a:endParaRPr lang="en-US" dirty="0" smtClean="0"/>
          </a:p>
          <a:p>
            <a:r>
              <a:rPr lang="en-US" dirty="0" smtClean="0"/>
              <a:t>First level</a:t>
            </a:r>
          </a:p>
        </p:txBody>
      </p:sp>
      <p:sp>
        <p:nvSpPr>
          <p:cNvPr id="2" name="Date Placeholder 1"/>
          <p:cNvSpPr>
            <a:spLocks noGrp="1"/>
          </p:cNvSpPr>
          <p:nvPr>
            <p:ph type="dt" sz="half" idx="10"/>
          </p:nvPr>
        </p:nvSpPr>
        <p:spPr/>
        <p:txBody>
          <a:bodyPr/>
          <a:lstStyle/>
          <a:p>
            <a:fld id="{B6A45C85-76E1-437E-8BD7-AC8B2D5786F1}" type="datetime1">
              <a:rPr lang="en-US" smtClean="0"/>
              <a:t>7/29/2024</a:t>
            </a:fld>
            <a:endParaRPr lang="en-IN"/>
          </a:p>
        </p:txBody>
      </p:sp>
      <p:sp>
        <p:nvSpPr>
          <p:cNvPr id="3" name="Footer Placeholder 2"/>
          <p:cNvSpPr>
            <a:spLocks noGrp="1"/>
          </p:cNvSpPr>
          <p:nvPr>
            <p:ph type="ftr" sz="quarter" idx="11"/>
          </p:nvPr>
        </p:nvSpPr>
        <p:spPr>
          <a:xfrm>
            <a:off x="348412" y="6529659"/>
            <a:ext cx="7305900" cy="279400"/>
          </a:xfrm>
        </p:spPr>
        <p:txBody>
          <a:bodyPr/>
          <a:lstStyle/>
          <a:p>
            <a:r>
              <a:rPr lang="en-IN" smtClean="0"/>
              <a:t>PM</a:t>
            </a:r>
            <a:endParaRPr lang="en-IN"/>
          </a:p>
        </p:txBody>
      </p:sp>
      <p:sp>
        <p:nvSpPr>
          <p:cNvPr id="4" name="Slide Number Placeholder 3"/>
          <p:cNvSpPr>
            <a:spLocks noGrp="1"/>
          </p:cNvSpPr>
          <p:nvPr>
            <p:ph type="sldNum" sz="quarter" idx="12"/>
          </p:nvPr>
        </p:nvSpPr>
        <p:spPr/>
        <p:txBody>
          <a:bodyPr/>
          <a:lstStyle/>
          <a:p>
            <a:fld id="{ED5B85CF-30ED-4424-B0CE-77FF1E0A0CDC}" type="slidenum">
              <a:rPr lang="en-IN" smtClean="0"/>
              <a:pPr/>
              <a:t>21</a:t>
            </a:fld>
            <a:endParaRPr lang="en-IN"/>
          </a:p>
        </p:txBody>
      </p:sp>
      <p:sp>
        <p:nvSpPr>
          <p:cNvPr id="5" name="Rectangle 5"/>
          <p:cNvSpPr txBox="1">
            <a:spLocks/>
          </p:cNvSpPr>
          <p:nvPr/>
        </p:nvSpPr>
        <p:spPr>
          <a:xfrm>
            <a:off x="7654312" y="1920280"/>
            <a:ext cx="3888432" cy="4317032"/>
          </a:xfrm>
          <a:prstGeom prst="rect">
            <a:avLst/>
          </a:prstGeom>
          <a:solidFill>
            <a:schemeClr val="accent5">
              <a:lumMod val="40000"/>
              <a:lumOff val="6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just"/>
            <a:r>
              <a:rPr lang="en-US" sz="2400" dirty="0" smtClean="0"/>
              <a:t>WHETHER TO INSTALL MID-SIZED PLANTS IN A CERTAIN GAP OF YEARS OR ONE LARGE PLANT AT A TIME</a:t>
            </a:r>
          </a:p>
          <a:p>
            <a:pPr algn="just"/>
            <a:r>
              <a:rPr lang="en-US" sz="2400" dirty="0" smtClean="0"/>
              <a:t>HOW MANY WORKERS WILL BE REQUIRED, HOW MUCH INVENTORY WILL BE KEPT</a:t>
            </a:r>
          </a:p>
          <a:p>
            <a:pPr algn="just"/>
            <a:r>
              <a:rPr lang="en-US" sz="2400" dirty="0" smtClean="0"/>
              <a:t>WHICH MACHINE IS TO BE USED AND WHAT TYPE OF JOBS WILL BE LOADED</a:t>
            </a:r>
            <a:endParaRPr lang="en-US" sz="2400" dirty="0"/>
          </a:p>
        </p:txBody>
      </p:sp>
    </p:spTree>
    <p:extLst>
      <p:ext uri="{BB962C8B-B14F-4D97-AF65-F5344CB8AC3E}">
        <p14:creationId xmlns:p14="http://schemas.microsoft.com/office/powerpoint/2010/main" val="24904743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5698" name="Rectangle 2"/>
          <p:cNvSpPr>
            <a:spLocks noGrp="1" noRot="1" noChangeArrowheads="1"/>
          </p:cNvSpPr>
          <p:nvPr>
            <p:ph type="title"/>
          </p:nvPr>
        </p:nvSpPr>
        <p:spPr>
          <a:xfrm>
            <a:off x="204716" y="11751"/>
            <a:ext cx="7478976" cy="561454"/>
          </a:xfrm>
        </p:spPr>
        <p:style>
          <a:lnRef idx="1">
            <a:schemeClr val="accent2"/>
          </a:lnRef>
          <a:fillRef idx="2">
            <a:schemeClr val="accent2"/>
          </a:fillRef>
          <a:effectRef idx="1">
            <a:schemeClr val="accent2"/>
          </a:effectRef>
          <a:fontRef idx="minor">
            <a:schemeClr val="dk1"/>
          </a:fontRef>
        </p:style>
        <p:txBody>
          <a:bodyPr>
            <a:normAutofit fontScale="90000"/>
          </a:bodyPr>
          <a:lstStyle/>
          <a:p>
            <a:pPr eaLnBrk="1" hangingPunct="1"/>
            <a:r>
              <a:rPr lang="en-US" sz="4000" dirty="0"/>
              <a:t>External Environment</a:t>
            </a:r>
          </a:p>
        </p:txBody>
      </p:sp>
      <p:sp>
        <p:nvSpPr>
          <p:cNvPr id="11" name="Content Placeholder 2"/>
          <p:cNvSpPr>
            <a:spLocks noGrp="1"/>
          </p:cNvSpPr>
          <p:nvPr>
            <p:ph idx="1"/>
          </p:nvPr>
        </p:nvSpPr>
        <p:spPr>
          <a:xfrm>
            <a:off x="668741" y="4580489"/>
            <a:ext cx="6741994" cy="1656537"/>
          </a:xfrm>
        </p:spPr>
        <p:txBody>
          <a:bodyPr>
            <a:noAutofit/>
          </a:bodyPr>
          <a:lstStyle/>
          <a:p>
            <a:pPr marL="0" indent="0" algn="ctr">
              <a:buNone/>
            </a:pPr>
            <a:r>
              <a:rPr lang="en-IN" sz="2700" dirty="0" smtClean="0"/>
              <a:t>When any technology is used in a business (when the automation is applied) on an efficient (inefficient) operation will magnify the efficiency (inefficiency). </a:t>
            </a:r>
            <a:endParaRPr lang="en-IN" sz="2700" dirty="0"/>
          </a:p>
        </p:txBody>
      </p:sp>
      <p:sp>
        <p:nvSpPr>
          <p:cNvPr id="2" name="Date Placeholder 1"/>
          <p:cNvSpPr>
            <a:spLocks noGrp="1"/>
          </p:cNvSpPr>
          <p:nvPr>
            <p:ph type="dt" sz="half" idx="10"/>
          </p:nvPr>
        </p:nvSpPr>
        <p:spPr>
          <a:xfrm>
            <a:off x="1035524" y="6553963"/>
            <a:ext cx="1600200" cy="279400"/>
          </a:xfrm>
        </p:spPr>
        <p:txBody>
          <a:bodyPr/>
          <a:lstStyle/>
          <a:p>
            <a:fld id="{AA28880B-E43A-419F-952D-F10904CFC8AE}" type="datetime1">
              <a:rPr lang="en-IN" smtClean="0"/>
              <a:t>29-07-2024</a:t>
            </a:fld>
            <a:endParaRPr lang="en-IN" dirty="0"/>
          </a:p>
        </p:txBody>
      </p:sp>
      <p:sp>
        <p:nvSpPr>
          <p:cNvPr id="3" name="Footer Placeholder 2"/>
          <p:cNvSpPr>
            <a:spLocks noGrp="1"/>
          </p:cNvSpPr>
          <p:nvPr>
            <p:ph type="ftr" sz="quarter" idx="11"/>
          </p:nvPr>
        </p:nvSpPr>
        <p:spPr>
          <a:xfrm>
            <a:off x="0" y="6553584"/>
            <a:ext cx="627797" cy="301767"/>
          </a:xfrm>
        </p:spPr>
        <p:txBody>
          <a:bodyPr/>
          <a:lstStyle/>
          <a:p>
            <a:r>
              <a:rPr lang="en-IN" dirty="0" smtClean="0"/>
              <a:t>QT</a:t>
            </a:r>
            <a:endParaRPr lang="en-IN" dirty="0"/>
          </a:p>
        </p:txBody>
      </p:sp>
      <p:sp>
        <p:nvSpPr>
          <p:cNvPr id="4" name="Slide Number Placeholder 3"/>
          <p:cNvSpPr>
            <a:spLocks noGrp="1"/>
          </p:cNvSpPr>
          <p:nvPr>
            <p:ph type="sldNum" sz="quarter" idx="12"/>
          </p:nvPr>
        </p:nvSpPr>
        <p:spPr>
          <a:xfrm>
            <a:off x="11564276" y="6553584"/>
            <a:ext cx="542697" cy="279400"/>
          </a:xfrm>
        </p:spPr>
        <p:txBody>
          <a:bodyPr/>
          <a:lstStyle/>
          <a:p>
            <a:fld id="{5D8F0EEF-0083-4E48-89E4-04CE05DDABE1}" type="slidenum">
              <a:rPr lang="en-IN" smtClean="0"/>
              <a:t>22</a:t>
            </a:fld>
            <a:endParaRPr lang="en-IN"/>
          </a:p>
        </p:txBody>
      </p:sp>
      <p:sp>
        <p:nvSpPr>
          <p:cNvPr id="285699" name="Rectangle 3"/>
          <p:cNvSpPr>
            <a:spLocks noGrp="1" noChangeArrowheads="1"/>
          </p:cNvSpPr>
          <p:nvPr>
            <p:ph type="body" idx="4294967295"/>
          </p:nvPr>
        </p:nvSpPr>
        <p:spPr>
          <a:xfrm>
            <a:off x="204720" y="587375"/>
            <a:ext cx="7478713" cy="1443038"/>
          </a:xfrm>
          <a:prstGeom prst="rect">
            <a:avLst/>
          </a:prstGeom>
        </p:spPr>
        <p:style>
          <a:lnRef idx="1">
            <a:schemeClr val="accent4"/>
          </a:lnRef>
          <a:fillRef idx="2">
            <a:schemeClr val="accent4"/>
          </a:fillRef>
          <a:effectRef idx="1">
            <a:schemeClr val="accent4"/>
          </a:effectRef>
          <a:fontRef idx="minor">
            <a:schemeClr val="dk1"/>
          </a:fontRef>
        </p:style>
        <p:txBody>
          <a:bodyPr>
            <a:normAutofit/>
          </a:bodyPr>
          <a:lstStyle/>
          <a:p>
            <a:pPr marL="0" indent="0" algn="just">
              <a:buNone/>
            </a:pPr>
            <a:r>
              <a:rPr lang="en-US" sz="2800" dirty="0">
                <a:solidFill>
                  <a:schemeClr val="tx1"/>
                </a:solidFill>
                <a:latin typeface="+mj-lt"/>
                <a:ea typeface="Verdana" panose="020B0604030504040204" pitchFamily="34" charset="0"/>
              </a:rPr>
              <a:t>“The total of all things external to firms and industries that affect the function of the organization is called business environment</a:t>
            </a:r>
            <a:r>
              <a:rPr lang="en-US" sz="2800" dirty="0" smtClean="0">
                <a:solidFill>
                  <a:schemeClr val="tx1"/>
                </a:solidFill>
                <a:latin typeface="+mj-lt"/>
                <a:ea typeface="Verdana" panose="020B0604030504040204" pitchFamily="34" charset="0"/>
              </a:rPr>
              <a:t>.”</a:t>
            </a:r>
            <a:endParaRPr lang="en-US" sz="2800" dirty="0">
              <a:latin typeface="+mj-lt"/>
            </a:endParaRPr>
          </a:p>
        </p:txBody>
      </p:sp>
      <p:sp>
        <p:nvSpPr>
          <p:cNvPr id="5" name="Rectangle 3"/>
          <p:cNvSpPr txBox="1">
            <a:spLocks noChangeArrowheads="1"/>
          </p:cNvSpPr>
          <p:nvPr/>
        </p:nvSpPr>
        <p:spPr bwMode="auto">
          <a:xfrm>
            <a:off x="204717" y="2080143"/>
            <a:ext cx="3698543" cy="249185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a:buFont typeface="Wingdings" pitchFamily="2" charset="2"/>
              <a:buChar char="v"/>
            </a:pPr>
            <a:r>
              <a:rPr lang="en-US" sz="2500" dirty="0">
                <a:latin typeface="Garamond" pitchFamily="18" charset="0"/>
              </a:rPr>
              <a:t>  Competitors</a:t>
            </a:r>
          </a:p>
          <a:p>
            <a:pPr>
              <a:buFont typeface="Wingdings" pitchFamily="2" charset="2"/>
              <a:buChar char="v"/>
            </a:pPr>
            <a:r>
              <a:rPr lang="en-US" sz="2500" dirty="0">
                <a:latin typeface="Garamond" pitchFamily="18" charset="0"/>
              </a:rPr>
              <a:t>  Customers</a:t>
            </a:r>
          </a:p>
          <a:p>
            <a:pPr>
              <a:buFont typeface="Wingdings" pitchFamily="2" charset="2"/>
              <a:buChar char="v"/>
            </a:pPr>
            <a:r>
              <a:rPr lang="en-US" sz="2500" dirty="0">
                <a:latin typeface="Garamond" pitchFamily="18" charset="0"/>
              </a:rPr>
              <a:t>  Suppliers</a:t>
            </a:r>
          </a:p>
          <a:p>
            <a:pPr>
              <a:buFont typeface="Wingdings" pitchFamily="2" charset="2"/>
              <a:buChar char="v"/>
            </a:pPr>
            <a:r>
              <a:rPr lang="en-US" sz="2500" dirty="0">
                <a:latin typeface="Garamond" pitchFamily="18" charset="0"/>
              </a:rPr>
              <a:t>  Public</a:t>
            </a:r>
          </a:p>
          <a:p>
            <a:pPr>
              <a:buFont typeface="Wingdings" pitchFamily="2" charset="2"/>
              <a:buChar char="v"/>
            </a:pPr>
            <a:r>
              <a:rPr lang="en-US" sz="2500" dirty="0">
                <a:latin typeface="Garamond" pitchFamily="18" charset="0"/>
              </a:rPr>
              <a:t>  Marketing </a:t>
            </a:r>
            <a:r>
              <a:rPr lang="en-US" sz="2500" dirty="0" smtClean="0">
                <a:latin typeface="Garamond" pitchFamily="18" charset="0"/>
              </a:rPr>
              <a:t>intermediaries</a:t>
            </a:r>
            <a:endParaRPr lang="en-US" sz="2500" dirty="0">
              <a:latin typeface="Garamond" pitchFamily="18" charset="0"/>
            </a:endParaRPr>
          </a:p>
          <a:p>
            <a:pPr>
              <a:buFont typeface="Wingdings" pitchFamily="2" charset="2"/>
              <a:buChar char="v"/>
            </a:pPr>
            <a:r>
              <a:rPr lang="en-US" sz="2500" dirty="0">
                <a:latin typeface="Garamond" pitchFamily="18" charset="0"/>
              </a:rPr>
              <a:t>  Workers and Union</a:t>
            </a:r>
          </a:p>
        </p:txBody>
      </p:sp>
      <p:sp>
        <p:nvSpPr>
          <p:cNvPr id="6" name="Rectangle 3"/>
          <p:cNvSpPr txBox="1">
            <a:spLocks noChangeArrowheads="1"/>
          </p:cNvSpPr>
          <p:nvPr/>
        </p:nvSpPr>
        <p:spPr bwMode="auto">
          <a:xfrm>
            <a:off x="7779224" y="3211717"/>
            <a:ext cx="4412776" cy="3378683"/>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lstStyle/>
          <a:p>
            <a:pPr marL="457200" indent="-457200">
              <a:buFont typeface="Arial" panose="020B0604020202020204" pitchFamily="34" charset="0"/>
              <a:buChar char="•"/>
            </a:pPr>
            <a:r>
              <a:rPr lang="en-US" sz="2500" dirty="0" smtClean="0">
                <a:latin typeface="Garamond" pitchFamily="18" charset="0"/>
              </a:rPr>
              <a:t>Economic </a:t>
            </a:r>
            <a:r>
              <a:rPr lang="en-US" sz="2500" dirty="0">
                <a:latin typeface="Garamond" pitchFamily="18" charset="0"/>
              </a:rPr>
              <a:t>Environment</a:t>
            </a:r>
          </a:p>
          <a:p>
            <a:pPr marL="457200" indent="-457200">
              <a:buFont typeface="Arial" panose="020B0604020202020204" pitchFamily="34" charset="0"/>
              <a:buChar char="•"/>
            </a:pPr>
            <a:r>
              <a:rPr lang="en-US" sz="2500" dirty="0" smtClean="0">
                <a:latin typeface="Garamond" pitchFamily="18" charset="0"/>
              </a:rPr>
              <a:t>Socio-Cultural Environment</a:t>
            </a:r>
          </a:p>
          <a:p>
            <a:pPr marL="457200" indent="-457200">
              <a:buFont typeface="Arial" panose="020B0604020202020204" pitchFamily="34" charset="0"/>
              <a:buChar char="•"/>
            </a:pPr>
            <a:r>
              <a:rPr lang="en-US" sz="2500" dirty="0" smtClean="0">
                <a:latin typeface="Garamond" pitchFamily="18" charset="0"/>
              </a:rPr>
              <a:t>Geographical </a:t>
            </a:r>
            <a:r>
              <a:rPr lang="en-US" sz="2500" dirty="0">
                <a:latin typeface="Garamond" pitchFamily="18" charset="0"/>
              </a:rPr>
              <a:t>Environment</a:t>
            </a:r>
          </a:p>
          <a:p>
            <a:pPr marL="457200" indent="-457200">
              <a:buFont typeface="Arial" panose="020B0604020202020204" pitchFamily="34" charset="0"/>
              <a:buChar char="•"/>
            </a:pPr>
            <a:r>
              <a:rPr lang="en-US" sz="2500" dirty="0" smtClean="0">
                <a:latin typeface="Garamond" pitchFamily="18" charset="0"/>
              </a:rPr>
              <a:t>Ecological </a:t>
            </a:r>
            <a:r>
              <a:rPr lang="en-US" sz="2500" dirty="0">
                <a:latin typeface="Garamond" pitchFamily="18" charset="0"/>
              </a:rPr>
              <a:t>Environment</a:t>
            </a:r>
          </a:p>
          <a:p>
            <a:pPr marL="457200" indent="-457200">
              <a:buFont typeface="Arial" panose="020B0604020202020204" pitchFamily="34" charset="0"/>
              <a:buChar char="•"/>
            </a:pPr>
            <a:r>
              <a:rPr lang="en-US" sz="2500" dirty="0" smtClean="0">
                <a:latin typeface="Garamond" pitchFamily="18" charset="0"/>
              </a:rPr>
              <a:t>Demographic </a:t>
            </a:r>
            <a:r>
              <a:rPr lang="en-US" sz="2500" dirty="0">
                <a:latin typeface="Garamond" pitchFamily="18" charset="0"/>
              </a:rPr>
              <a:t>Environment</a:t>
            </a:r>
          </a:p>
          <a:p>
            <a:pPr marL="457200" indent="-457200">
              <a:buFont typeface="Arial" panose="020B0604020202020204" pitchFamily="34" charset="0"/>
              <a:buChar char="•"/>
            </a:pPr>
            <a:r>
              <a:rPr lang="en-US" sz="2500" dirty="0" smtClean="0">
                <a:latin typeface="Garamond" pitchFamily="18" charset="0"/>
              </a:rPr>
              <a:t>Technological </a:t>
            </a:r>
            <a:endParaRPr lang="en-US" sz="2500" dirty="0">
              <a:latin typeface="Garamond" pitchFamily="18" charset="0"/>
            </a:endParaRPr>
          </a:p>
          <a:p>
            <a:pPr marL="457200" indent="-457200">
              <a:buFont typeface="Arial" panose="020B0604020202020204" pitchFamily="34" charset="0"/>
              <a:buChar char="•"/>
            </a:pPr>
            <a:r>
              <a:rPr lang="en-US" sz="2500" dirty="0" smtClean="0">
                <a:latin typeface="Garamond" pitchFamily="18" charset="0"/>
              </a:rPr>
              <a:t>Political </a:t>
            </a:r>
            <a:r>
              <a:rPr lang="en-US" sz="2500" dirty="0">
                <a:latin typeface="Garamond" pitchFamily="18" charset="0"/>
              </a:rPr>
              <a:t>and Government </a:t>
            </a:r>
          </a:p>
          <a:p>
            <a:pPr marL="457200" indent="-457200">
              <a:buFont typeface="Arial" panose="020B0604020202020204" pitchFamily="34" charset="0"/>
              <a:buChar char="•"/>
            </a:pPr>
            <a:r>
              <a:rPr lang="en-US" sz="2500" dirty="0" smtClean="0">
                <a:latin typeface="Garamond" pitchFamily="18" charset="0"/>
              </a:rPr>
              <a:t>Legal </a:t>
            </a:r>
            <a:r>
              <a:rPr lang="en-US" sz="2500" dirty="0">
                <a:latin typeface="Garamond" pitchFamily="18" charset="0"/>
              </a:rPr>
              <a:t>environment </a:t>
            </a:r>
          </a:p>
        </p:txBody>
      </p:sp>
      <p:pic>
        <p:nvPicPr>
          <p:cNvPr id="7" name="Picture 2"/>
          <p:cNvPicPr>
            <a:picLocks noChangeAspect="1" noChangeArrowheads="1"/>
          </p:cNvPicPr>
          <p:nvPr/>
        </p:nvPicPr>
        <p:blipFill>
          <a:blip r:embed="rId2" cstate="print"/>
          <a:srcRect/>
          <a:stretch>
            <a:fillRect/>
          </a:stretch>
        </p:blipFill>
        <p:spPr bwMode="auto">
          <a:xfrm>
            <a:off x="7779224" y="0"/>
            <a:ext cx="4412778" cy="3186318"/>
          </a:xfrm>
          <a:prstGeom prst="rect">
            <a:avLst/>
          </a:prstGeom>
          <a:noFill/>
          <a:ln w="9525">
            <a:noFill/>
            <a:miter lim="800000"/>
            <a:headEnd/>
            <a:tailEnd/>
          </a:ln>
        </p:spPr>
      </p:pic>
      <p:sp>
        <p:nvSpPr>
          <p:cNvPr id="8" name="Rectangle 7"/>
          <p:cNvSpPr/>
          <p:nvPr/>
        </p:nvSpPr>
        <p:spPr>
          <a:xfrm>
            <a:off x="3985149" y="2110167"/>
            <a:ext cx="3698544" cy="2308324"/>
          </a:xfrm>
          <a:prstGeom prst="rect">
            <a:avLst/>
          </a:prstGeom>
          <a:solidFill>
            <a:schemeClr val="bg2"/>
          </a:solidFill>
        </p:spPr>
        <p:txBody>
          <a:bodyPr wrap="square">
            <a:spAutoFit/>
          </a:bodyPr>
          <a:lstStyle/>
          <a:p>
            <a:pPr algn="just"/>
            <a:r>
              <a:rPr lang="en-US" sz="2400" dirty="0" smtClean="0">
                <a:latin typeface="+mj-lt"/>
                <a:ea typeface="Verdana" panose="020B0604030504040204" pitchFamily="34" charset="0"/>
              </a:rPr>
              <a:t>“It encompasses </a:t>
            </a:r>
            <a:r>
              <a:rPr lang="en-US" sz="2400" dirty="0">
                <a:latin typeface="+mj-lt"/>
                <a:ea typeface="Verdana" panose="020B0604030504040204" pitchFamily="34" charset="0"/>
              </a:rPr>
              <a:t>the ‘climate’ or set of conditions, economic, social, political or institutional in which business operations are </a:t>
            </a:r>
            <a:r>
              <a:rPr lang="en-US" sz="2400" dirty="0" smtClean="0">
                <a:latin typeface="+mj-lt"/>
                <a:ea typeface="Verdana" panose="020B0604030504040204" pitchFamily="34" charset="0"/>
              </a:rPr>
              <a:t>conducted.”</a:t>
            </a:r>
            <a:endParaRPr lang="en-IN" sz="2400" dirty="0">
              <a:latin typeface="+mj-lt"/>
            </a:endParaRPr>
          </a:p>
        </p:txBody>
      </p:sp>
    </p:spTree>
    <p:extLst>
      <p:ext uri="{BB962C8B-B14F-4D97-AF65-F5344CB8AC3E}">
        <p14:creationId xmlns:p14="http://schemas.microsoft.com/office/powerpoint/2010/main" val="630553089"/>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85698"/>
                                        </p:tgtEl>
                                        <p:attrNameLst>
                                          <p:attrName>style.visibility</p:attrName>
                                        </p:attrNameLst>
                                      </p:cBhvr>
                                      <p:to>
                                        <p:strVal val="visible"/>
                                      </p:to>
                                    </p:set>
                                    <p:animEffect transition="in" filter="dissolve">
                                      <p:cBhvr>
                                        <p:cTn id="7" dur="500"/>
                                        <p:tgtEl>
                                          <p:spTgt spid="2856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5699">
                                            <p:bg/>
                                          </p:spTgt>
                                        </p:tgtEl>
                                        <p:attrNameLst>
                                          <p:attrName>style.visibility</p:attrName>
                                        </p:attrNameLst>
                                      </p:cBhvr>
                                      <p:to>
                                        <p:strVal val="visible"/>
                                      </p:to>
                                    </p:set>
                                    <p:animEffect transition="in" filter="dissolve">
                                      <p:cBhvr>
                                        <p:cTn id="12" dur="500"/>
                                        <p:tgtEl>
                                          <p:spTgt spid="285699">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5699">
                                            <p:txEl>
                                              <p:pRg st="0" end="0"/>
                                            </p:txEl>
                                          </p:spTgt>
                                        </p:tgtEl>
                                        <p:attrNameLst>
                                          <p:attrName>style.visibility</p:attrName>
                                        </p:attrNameLst>
                                      </p:cBhvr>
                                      <p:to>
                                        <p:strVal val="visible"/>
                                      </p:to>
                                    </p:set>
                                    <p:animEffect transition="in" filter="dissolve">
                                      <p:cBhvr>
                                        <p:cTn id="17" dur="500"/>
                                        <p:tgtEl>
                                          <p:spTgt spid="28569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fade">
                                      <p:cBhvr>
                                        <p:cTn id="22" dur="1000"/>
                                        <p:tgtEl>
                                          <p:spTgt spid="5">
                                            <p:bg/>
                                          </p:spTgt>
                                        </p:tgtEl>
                                      </p:cBhvr>
                                    </p:animEffect>
                                    <p:anim calcmode="lin" valueType="num">
                                      <p:cBhvr>
                                        <p:cTn id="23" dur="1000" fill="hold"/>
                                        <p:tgtEl>
                                          <p:spTgt spid="5">
                                            <p:bg/>
                                          </p:spTgt>
                                        </p:tgtEl>
                                        <p:attrNameLst>
                                          <p:attrName>ppt_x</p:attrName>
                                        </p:attrNameLst>
                                      </p:cBhvr>
                                      <p:tavLst>
                                        <p:tav tm="0">
                                          <p:val>
                                            <p:strVal val="#ppt_x"/>
                                          </p:val>
                                        </p:tav>
                                        <p:tav tm="100000">
                                          <p:val>
                                            <p:strVal val="#ppt_x"/>
                                          </p:val>
                                        </p:tav>
                                      </p:tavLst>
                                    </p:anim>
                                    <p:anim calcmode="lin" valueType="num">
                                      <p:cBhvr>
                                        <p:cTn id="24" dur="898" decel="100000" fill="hold"/>
                                        <p:tgtEl>
                                          <p:spTgt spid="5">
                                            <p:bg/>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898"/>
                                          </p:stCondLst>
                                        </p:cTn>
                                        <p:tgtEl>
                                          <p:spTgt spid="5">
                                            <p:bg/>
                                          </p:spTgt>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1000"/>
                                        <p:tgtEl>
                                          <p:spTgt spid="5">
                                            <p:txEl>
                                              <p:pRg st="0" end="0"/>
                                            </p:txEl>
                                          </p:spTgt>
                                        </p:tgtEl>
                                      </p:cBhvr>
                                    </p:animEffect>
                                    <p:anim calcmode="lin" valueType="num">
                                      <p:cBhvr>
                                        <p:cTn id="3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2" dur="898"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33" dur="100" accel="100000" fill="hold">
                                          <p:stCondLst>
                                            <p:cond delay="898"/>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fade">
                                      <p:cBhvr>
                                        <p:cTn id="38" dur="1000"/>
                                        <p:tgtEl>
                                          <p:spTgt spid="5">
                                            <p:txEl>
                                              <p:pRg st="1" end="1"/>
                                            </p:txEl>
                                          </p:spTgt>
                                        </p:tgtEl>
                                      </p:cBhvr>
                                    </p:animEffect>
                                    <p:anim calcmode="lin" valueType="num">
                                      <p:cBhvr>
                                        <p:cTn id="3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0" dur="898" decel="100000" fill="hold"/>
                                        <p:tgtEl>
                                          <p:spTgt spid="5">
                                            <p:txEl>
                                              <p:pRg st="1" end="1"/>
                                            </p:txEl>
                                          </p:spTgt>
                                        </p:tgtEl>
                                        <p:attrNameLst>
                                          <p:attrName>ppt_y</p:attrName>
                                        </p:attrNameLst>
                                      </p:cBhvr>
                                      <p:tavLst>
                                        <p:tav tm="0">
                                          <p:val>
                                            <p:strVal val="#ppt_y+1"/>
                                          </p:val>
                                        </p:tav>
                                        <p:tav tm="100000">
                                          <p:val>
                                            <p:strVal val="#ppt_y-.03"/>
                                          </p:val>
                                        </p:tav>
                                      </p:tavLst>
                                    </p:anim>
                                    <p:anim calcmode="lin" valueType="num">
                                      <p:cBhvr>
                                        <p:cTn id="41" dur="100" accel="100000" fill="hold">
                                          <p:stCondLst>
                                            <p:cond delay="898"/>
                                          </p:stCondLst>
                                        </p:cTn>
                                        <p:tgtEl>
                                          <p:spTgt spid="5">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37" presetClass="entr" presetSubtype="0" fill="hold" grpId="0" nodeType="click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fade">
                                      <p:cBhvr>
                                        <p:cTn id="46" dur="1000"/>
                                        <p:tgtEl>
                                          <p:spTgt spid="5">
                                            <p:txEl>
                                              <p:pRg st="2" end="2"/>
                                            </p:txEl>
                                          </p:spTgt>
                                        </p:tgtEl>
                                      </p:cBhvr>
                                    </p:animEffect>
                                    <p:anim calcmode="lin" valueType="num">
                                      <p:cBhvr>
                                        <p:cTn id="4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8" dur="898" decel="100000" fill="hold"/>
                                        <p:tgtEl>
                                          <p:spTgt spid="5">
                                            <p:txEl>
                                              <p:pRg st="2" end="2"/>
                                            </p:txEl>
                                          </p:spTgt>
                                        </p:tgtEl>
                                        <p:attrNameLst>
                                          <p:attrName>ppt_y</p:attrName>
                                        </p:attrNameLst>
                                      </p:cBhvr>
                                      <p:tavLst>
                                        <p:tav tm="0">
                                          <p:val>
                                            <p:strVal val="#ppt_y+1"/>
                                          </p:val>
                                        </p:tav>
                                        <p:tav tm="100000">
                                          <p:val>
                                            <p:strVal val="#ppt_y-.03"/>
                                          </p:val>
                                        </p:tav>
                                      </p:tavLst>
                                    </p:anim>
                                    <p:anim calcmode="lin" valueType="num">
                                      <p:cBhvr>
                                        <p:cTn id="49" dur="100" accel="100000" fill="hold">
                                          <p:stCondLst>
                                            <p:cond delay="898"/>
                                          </p:stCondLst>
                                        </p:cTn>
                                        <p:tgtEl>
                                          <p:spTgt spid="5">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37" presetClass="entr" presetSubtype="0" fill="hold" grpId="0" nodeType="clickEffect">
                                  <p:stCondLst>
                                    <p:cond delay="0"/>
                                  </p:stCondLst>
                                  <p:childTnLst>
                                    <p:set>
                                      <p:cBhvr>
                                        <p:cTn id="53" dur="1" fill="hold">
                                          <p:stCondLst>
                                            <p:cond delay="0"/>
                                          </p:stCondLst>
                                        </p:cTn>
                                        <p:tgtEl>
                                          <p:spTgt spid="5">
                                            <p:txEl>
                                              <p:pRg st="3" end="3"/>
                                            </p:txEl>
                                          </p:spTgt>
                                        </p:tgtEl>
                                        <p:attrNameLst>
                                          <p:attrName>style.visibility</p:attrName>
                                        </p:attrNameLst>
                                      </p:cBhvr>
                                      <p:to>
                                        <p:strVal val="visible"/>
                                      </p:to>
                                    </p:set>
                                    <p:animEffect transition="in" filter="fade">
                                      <p:cBhvr>
                                        <p:cTn id="54" dur="1000"/>
                                        <p:tgtEl>
                                          <p:spTgt spid="5">
                                            <p:txEl>
                                              <p:pRg st="3" end="3"/>
                                            </p:txEl>
                                          </p:spTgt>
                                        </p:tgtEl>
                                      </p:cBhvr>
                                    </p:animEffect>
                                    <p:anim calcmode="lin" valueType="num">
                                      <p:cBhvr>
                                        <p:cTn id="5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56" dur="898" decel="100000" fill="hold"/>
                                        <p:tgtEl>
                                          <p:spTgt spid="5">
                                            <p:txEl>
                                              <p:pRg st="3" end="3"/>
                                            </p:txEl>
                                          </p:spTgt>
                                        </p:tgtEl>
                                        <p:attrNameLst>
                                          <p:attrName>ppt_y</p:attrName>
                                        </p:attrNameLst>
                                      </p:cBhvr>
                                      <p:tavLst>
                                        <p:tav tm="0">
                                          <p:val>
                                            <p:strVal val="#ppt_y+1"/>
                                          </p:val>
                                        </p:tav>
                                        <p:tav tm="100000">
                                          <p:val>
                                            <p:strVal val="#ppt_y-.03"/>
                                          </p:val>
                                        </p:tav>
                                      </p:tavLst>
                                    </p:anim>
                                    <p:anim calcmode="lin" valueType="num">
                                      <p:cBhvr>
                                        <p:cTn id="57" dur="100" accel="100000" fill="hold">
                                          <p:stCondLst>
                                            <p:cond delay="898"/>
                                          </p:stCondLst>
                                        </p:cTn>
                                        <p:tgtEl>
                                          <p:spTgt spid="5">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37" presetClass="entr" presetSubtype="0" fill="hold" grpId="0" nodeType="clickEffect">
                                  <p:stCondLst>
                                    <p:cond delay="0"/>
                                  </p:stCondLst>
                                  <p:childTnLst>
                                    <p:set>
                                      <p:cBhvr>
                                        <p:cTn id="61" dur="1" fill="hold">
                                          <p:stCondLst>
                                            <p:cond delay="0"/>
                                          </p:stCondLst>
                                        </p:cTn>
                                        <p:tgtEl>
                                          <p:spTgt spid="5">
                                            <p:txEl>
                                              <p:pRg st="4" end="4"/>
                                            </p:txEl>
                                          </p:spTgt>
                                        </p:tgtEl>
                                        <p:attrNameLst>
                                          <p:attrName>style.visibility</p:attrName>
                                        </p:attrNameLst>
                                      </p:cBhvr>
                                      <p:to>
                                        <p:strVal val="visible"/>
                                      </p:to>
                                    </p:set>
                                    <p:animEffect transition="in" filter="fade">
                                      <p:cBhvr>
                                        <p:cTn id="62" dur="1000"/>
                                        <p:tgtEl>
                                          <p:spTgt spid="5">
                                            <p:txEl>
                                              <p:pRg st="4" end="4"/>
                                            </p:txEl>
                                          </p:spTgt>
                                        </p:tgtEl>
                                      </p:cBhvr>
                                    </p:animEffect>
                                    <p:anim calcmode="lin" valueType="num">
                                      <p:cBhvr>
                                        <p:cTn id="6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64" dur="898" decel="100000" fill="hold"/>
                                        <p:tgtEl>
                                          <p:spTgt spid="5">
                                            <p:txEl>
                                              <p:pRg st="4" end="4"/>
                                            </p:txEl>
                                          </p:spTgt>
                                        </p:tgtEl>
                                        <p:attrNameLst>
                                          <p:attrName>ppt_y</p:attrName>
                                        </p:attrNameLst>
                                      </p:cBhvr>
                                      <p:tavLst>
                                        <p:tav tm="0">
                                          <p:val>
                                            <p:strVal val="#ppt_y+1"/>
                                          </p:val>
                                        </p:tav>
                                        <p:tav tm="100000">
                                          <p:val>
                                            <p:strVal val="#ppt_y-.03"/>
                                          </p:val>
                                        </p:tav>
                                      </p:tavLst>
                                    </p:anim>
                                    <p:anim calcmode="lin" valueType="num">
                                      <p:cBhvr>
                                        <p:cTn id="65" dur="100" accel="100000" fill="hold">
                                          <p:stCondLst>
                                            <p:cond delay="898"/>
                                          </p:stCondLst>
                                        </p:cTn>
                                        <p:tgtEl>
                                          <p:spTgt spid="5">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37" presetClass="entr" presetSubtype="0" fill="hold" grpId="0" nodeType="clickEffect">
                                  <p:stCondLst>
                                    <p:cond delay="0"/>
                                  </p:stCondLst>
                                  <p:childTnLst>
                                    <p:set>
                                      <p:cBhvr>
                                        <p:cTn id="69" dur="1" fill="hold">
                                          <p:stCondLst>
                                            <p:cond delay="0"/>
                                          </p:stCondLst>
                                        </p:cTn>
                                        <p:tgtEl>
                                          <p:spTgt spid="5">
                                            <p:txEl>
                                              <p:pRg st="5" end="5"/>
                                            </p:txEl>
                                          </p:spTgt>
                                        </p:tgtEl>
                                        <p:attrNameLst>
                                          <p:attrName>style.visibility</p:attrName>
                                        </p:attrNameLst>
                                      </p:cBhvr>
                                      <p:to>
                                        <p:strVal val="visible"/>
                                      </p:to>
                                    </p:set>
                                    <p:animEffect transition="in" filter="fade">
                                      <p:cBhvr>
                                        <p:cTn id="70" dur="1000"/>
                                        <p:tgtEl>
                                          <p:spTgt spid="5">
                                            <p:txEl>
                                              <p:pRg st="5" end="5"/>
                                            </p:txEl>
                                          </p:spTgt>
                                        </p:tgtEl>
                                      </p:cBhvr>
                                    </p:animEffect>
                                    <p:anim calcmode="lin" valueType="num">
                                      <p:cBhvr>
                                        <p:cTn id="71"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72" dur="898" decel="100000" fill="hold"/>
                                        <p:tgtEl>
                                          <p:spTgt spid="5">
                                            <p:txEl>
                                              <p:pRg st="5" end="5"/>
                                            </p:txEl>
                                          </p:spTgt>
                                        </p:tgtEl>
                                        <p:attrNameLst>
                                          <p:attrName>ppt_y</p:attrName>
                                        </p:attrNameLst>
                                      </p:cBhvr>
                                      <p:tavLst>
                                        <p:tav tm="0">
                                          <p:val>
                                            <p:strVal val="#ppt_y+1"/>
                                          </p:val>
                                        </p:tav>
                                        <p:tav tm="100000">
                                          <p:val>
                                            <p:strVal val="#ppt_y-.03"/>
                                          </p:val>
                                        </p:tav>
                                      </p:tavLst>
                                    </p:anim>
                                    <p:anim calcmode="lin" valueType="num">
                                      <p:cBhvr>
                                        <p:cTn id="73" dur="100" accel="100000" fill="hold">
                                          <p:stCondLst>
                                            <p:cond delay="898"/>
                                          </p:stCondLst>
                                        </p:cTn>
                                        <p:tgtEl>
                                          <p:spTgt spid="5">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37" presetClass="entr" presetSubtype="0" fill="hold" grpId="0" nodeType="clickEffect">
                                  <p:stCondLst>
                                    <p:cond delay="0"/>
                                  </p:stCondLst>
                                  <p:childTnLst>
                                    <p:set>
                                      <p:cBhvr>
                                        <p:cTn id="77" dur="1" fill="hold">
                                          <p:stCondLst>
                                            <p:cond delay="0"/>
                                          </p:stCondLst>
                                        </p:cTn>
                                        <p:tgtEl>
                                          <p:spTgt spid="6">
                                            <p:bg/>
                                          </p:spTgt>
                                        </p:tgtEl>
                                        <p:attrNameLst>
                                          <p:attrName>style.visibility</p:attrName>
                                        </p:attrNameLst>
                                      </p:cBhvr>
                                      <p:to>
                                        <p:strVal val="visible"/>
                                      </p:to>
                                    </p:set>
                                    <p:animEffect transition="in" filter="fade">
                                      <p:cBhvr>
                                        <p:cTn id="78" dur="1000"/>
                                        <p:tgtEl>
                                          <p:spTgt spid="6">
                                            <p:bg/>
                                          </p:spTgt>
                                        </p:tgtEl>
                                      </p:cBhvr>
                                    </p:animEffect>
                                    <p:anim calcmode="lin" valueType="num">
                                      <p:cBhvr>
                                        <p:cTn id="79" dur="1000" fill="hold"/>
                                        <p:tgtEl>
                                          <p:spTgt spid="6">
                                            <p:bg/>
                                          </p:spTgt>
                                        </p:tgtEl>
                                        <p:attrNameLst>
                                          <p:attrName>ppt_x</p:attrName>
                                        </p:attrNameLst>
                                      </p:cBhvr>
                                      <p:tavLst>
                                        <p:tav tm="0">
                                          <p:val>
                                            <p:strVal val="#ppt_x"/>
                                          </p:val>
                                        </p:tav>
                                        <p:tav tm="100000">
                                          <p:val>
                                            <p:strVal val="#ppt_x"/>
                                          </p:val>
                                        </p:tav>
                                      </p:tavLst>
                                    </p:anim>
                                    <p:anim calcmode="lin" valueType="num">
                                      <p:cBhvr>
                                        <p:cTn id="80" dur="898" decel="100000" fill="hold"/>
                                        <p:tgtEl>
                                          <p:spTgt spid="6">
                                            <p:bg/>
                                          </p:spTgt>
                                        </p:tgtEl>
                                        <p:attrNameLst>
                                          <p:attrName>ppt_y</p:attrName>
                                        </p:attrNameLst>
                                      </p:cBhvr>
                                      <p:tavLst>
                                        <p:tav tm="0">
                                          <p:val>
                                            <p:strVal val="#ppt_y+1"/>
                                          </p:val>
                                        </p:tav>
                                        <p:tav tm="100000">
                                          <p:val>
                                            <p:strVal val="#ppt_y-.03"/>
                                          </p:val>
                                        </p:tav>
                                      </p:tavLst>
                                    </p:anim>
                                    <p:anim calcmode="lin" valueType="num">
                                      <p:cBhvr>
                                        <p:cTn id="81" dur="100" accel="100000" fill="hold">
                                          <p:stCondLst>
                                            <p:cond delay="898"/>
                                          </p:stCondLst>
                                        </p:cTn>
                                        <p:tgtEl>
                                          <p:spTgt spid="6">
                                            <p:bg/>
                                          </p:spTgt>
                                        </p:tgtEl>
                                        <p:attrNameLst>
                                          <p:attrName>ppt_y</p:attrName>
                                        </p:attrNameLst>
                                      </p:cBhvr>
                                      <p:tavLst>
                                        <p:tav tm="0">
                                          <p:val>
                                            <p:strVal val="#ppt_y-.03"/>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37" presetClass="entr" presetSubtype="0" fill="hold" grpId="0" nodeType="clickEffect">
                                  <p:stCondLst>
                                    <p:cond delay="0"/>
                                  </p:stCondLst>
                                  <p:childTnLst>
                                    <p:set>
                                      <p:cBhvr>
                                        <p:cTn id="85" dur="1" fill="hold">
                                          <p:stCondLst>
                                            <p:cond delay="0"/>
                                          </p:stCondLst>
                                        </p:cTn>
                                        <p:tgtEl>
                                          <p:spTgt spid="6">
                                            <p:txEl>
                                              <p:pRg st="0" end="0"/>
                                            </p:txEl>
                                          </p:spTgt>
                                        </p:tgtEl>
                                        <p:attrNameLst>
                                          <p:attrName>style.visibility</p:attrName>
                                        </p:attrNameLst>
                                      </p:cBhvr>
                                      <p:to>
                                        <p:strVal val="visible"/>
                                      </p:to>
                                    </p:set>
                                    <p:animEffect transition="in" filter="fade">
                                      <p:cBhvr>
                                        <p:cTn id="86" dur="1000"/>
                                        <p:tgtEl>
                                          <p:spTgt spid="6">
                                            <p:txEl>
                                              <p:pRg st="0" end="0"/>
                                            </p:txEl>
                                          </p:spTgt>
                                        </p:tgtEl>
                                      </p:cBhvr>
                                    </p:animEffect>
                                    <p:anim calcmode="lin" valueType="num">
                                      <p:cBhvr>
                                        <p:cTn id="8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88" dur="898"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89" dur="100" accel="100000" fill="hold">
                                          <p:stCondLst>
                                            <p:cond delay="898"/>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37" presetClass="entr" presetSubtype="0" fill="hold" grpId="0" nodeType="clickEffect">
                                  <p:stCondLst>
                                    <p:cond delay="0"/>
                                  </p:stCondLst>
                                  <p:childTnLst>
                                    <p:set>
                                      <p:cBhvr>
                                        <p:cTn id="93" dur="1" fill="hold">
                                          <p:stCondLst>
                                            <p:cond delay="0"/>
                                          </p:stCondLst>
                                        </p:cTn>
                                        <p:tgtEl>
                                          <p:spTgt spid="6">
                                            <p:txEl>
                                              <p:pRg st="1" end="1"/>
                                            </p:txEl>
                                          </p:spTgt>
                                        </p:tgtEl>
                                        <p:attrNameLst>
                                          <p:attrName>style.visibility</p:attrName>
                                        </p:attrNameLst>
                                      </p:cBhvr>
                                      <p:to>
                                        <p:strVal val="visible"/>
                                      </p:to>
                                    </p:set>
                                    <p:animEffect transition="in" filter="fade">
                                      <p:cBhvr>
                                        <p:cTn id="94" dur="1000"/>
                                        <p:tgtEl>
                                          <p:spTgt spid="6">
                                            <p:txEl>
                                              <p:pRg st="1" end="1"/>
                                            </p:txEl>
                                          </p:spTgt>
                                        </p:tgtEl>
                                      </p:cBhvr>
                                    </p:animEffect>
                                    <p:anim calcmode="lin" valueType="num">
                                      <p:cBhvr>
                                        <p:cTn id="9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6" dur="898"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97" dur="100" accel="100000" fill="hold">
                                          <p:stCondLst>
                                            <p:cond delay="898"/>
                                          </p:stCondLst>
                                        </p:cTn>
                                        <p:tgtEl>
                                          <p:spTgt spid="6">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37" presetClass="entr" presetSubtype="0" fill="hold" grpId="0" nodeType="clickEffect">
                                  <p:stCondLst>
                                    <p:cond delay="0"/>
                                  </p:stCondLst>
                                  <p:childTnLst>
                                    <p:set>
                                      <p:cBhvr>
                                        <p:cTn id="101" dur="1" fill="hold">
                                          <p:stCondLst>
                                            <p:cond delay="0"/>
                                          </p:stCondLst>
                                        </p:cTn>
                                        <p:tgtEl>
                                          <p:spTgt spid="6">
                                            <p:txEl>
                                              <p:pRg st="2" end="2"/>
                                            </p:txEl>
                                          </p:spTgt>
                                        </p:tgtEl>
                                        <p:attrNameLst>
                                          <p:attrName>style.visibility</p:attrName>
                                        </p:attrNameLst>
                                      </p:cBhvr>
                                      <p:to>
                                        <p:strVal val="visible"/>
                                      </p:to>
                                    </p:set>
                                    <p:animEffect transition="in" filter="fade">
                                      <p:cBhvr>
                                        <p:cTn id="102" dur="1000"/>
                                        <p:tgtEl>
                                          <p:spTgt spid="6">
                                            <p:txEl>
                                              <p:pRg st="2" end="2"/>
                                            </p:txEl>
                                          </p:spTgt>
                                        </p:tgtEl>
                                      </p:cBhvr>
                                    </p:animEffect>
                                    <p:anim calcmode="lin" valueType="num">
                                      <p:cBhvr>
                                        <p:cTn id="10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04" dur="898"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105" dur="100" accel="100000" fill="hold">
                                          <p:stCondLst>
                                            <p:cond delay="898"/>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7" presetClass="entr" presetSubtype="0" fill="hold" grpId="0" nodeType="clickEffect">
                                  <p:stCondLst>
                                    <p:cond delay="0"/>
                                  </p:stCondLst>
                                  <p:childTnLst>
                                    <p:set>
                                      <p:cBhvr>
                                        <p:cTn id="109" dur="1" fill="hold">
                                          <p:stCondLst>
                                            <p:cond delay="0"/>
                                          </p:stCondLst>
                                        </p:cTn>
                                        <p:tgtEl>
                                          <p:spTgt spid="6">
                                            <p:txEl>
                                              <p:pRg st="3" end="3"/>
                                            </p:txEl>
                                          </p:spTgt>
                                        </p:tgtEl>
                                        <p:attrNameLst>
                                          <p:attrName>style.visibility</p:attrName>
                                        </p:attrNameLst>
                                      </p:cBhvr>
                                      <p:to>
                                        <p:strVal val="visible"/>
                                      </p:to>
                                    </p:set>
                                    <p:animEffect transition="in" filter="fade">
                                      <p:cBhvr>
                                        <p:cTn id="110" dur="1000"/>
                                        <p:tgtEl>
                                          <p:spTgt spid="6">
                                            <p:txEl>
                                              <p:pRg st="3" end="3"/>
                                            </p:txEl>
                                          </p:spTgt>
                                        </p:tgtEl>
                                      </p:cBhvr>
                                    </p:animEffect>
                                    <p:anim calcmode="lin" valueType="num">
                                      <p:cBhvr>
                                        <p:cTn id="11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12" dur="898" decel="100000" fill="hold"/>
                                        <p:tgtEl>
                                          <p:spTgt spid="6">
                                            <p:txEl>
                                              <p:pRg st="3" end="3"/>
                                            </p:txEl>
                                          </p:spTgt>
                                        </p:tgtEl>
                                        <p:attrNameLst>
                                          <p:attrName>ppt_y</p:attrName>
                                        </p:attrNameLst>
                                      </p:cBhvr>
                                      <p:tavLst>
                                        <p:tav tm="0">
                                          <p:val>
                                            <p:strVal val="#ppt_y+1"/>
                                          </p:val>
                                        </p:tav>
                                        <p:tav tm="100000">
                                          <p:val>
                                            <p:strVal val="#ppt_y-.03"/>
                                          </p:val>
                                        </p:tav>
                                      </p:tavLst>
                                    </p:anim>
                                    <p:anim calcmode="lin" valueType="num">
                                      <p:cBhvr>
                                        <p:cTn id="113" dur="100" accel="100000" fill="hold">
                                          <p:stCondLst>
                                            <p:cond delay="898"/>
                                          </p:stCondLst>
                                        </p:cTn>
                                        <p:tgtEl>
                                          <p:spTgt spid="6">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37" presetClass="entr" presetSubtype="0" fill="hold" grpId="0" nodeType="clickEffect">
                                  <p:stCondLst>
                                    <p:cond delay="0"/>
                                  </p:stCondLst>
                                  <p:childTnLst>
                                    <p:set>
                                      <p:cBhvr>
                                        <p:cTn id="117" dur="1" fill="hold">
                                          <p:stCondLst>
                                            <p:cond delay="0"/>
                                          </p:stCondLst>
                                        </p:cTn>
                                        <p:tgtEl>
                                          <p:spTgt spid="6">
                                            <p:txEl>
                                              <p:pRg st="4" end="4"/>
                                            </p:txEl>
                                          </p:spTgt>
                                        </p:tgtEl>
                                        <p:attrNameLst>
                                          <p:attrName>style.visibility</p:attrName>
                                        </p:attrNameLst>
                                      </p:cBhvr>
                                      <p:to>
                                        <p:strVal val="visible"/>
                                      </p:to>
                                    </p:set>
                                    <p:animEffect transition="in" filter="fade">
                                      <p:cBhvr>
                                        <p:cTn id="118" dur="1000"/>
                                        <p:tgtEl>
                                          <p:spTgt spid="6">
                                            <p:txEl>
                                              <p:pRg st="4" end="4"/>
                                            </p:txEl>
                                          </p:spTgt>
                                        </p:tgtEl>
                                      </p:cBhvr>
                                    </p:animEffect>
                                    <p:anim calcmode="lin" valueType="num">
                                      <p:cBhvr>
                                        <p:cTn id="11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20" dur="898" decel="100000" fill="hold"/>
                                        <p:tgtEl>
                                          <p:spTgt spid="6">
                                            <p:txEl>
                                              <p:pRg st="4" end="4"/>
                                            </p:txEl>
                                          </p:spTgt>
                                        </p:tgtEl>
                                        <p:attrNameLst>
                                          <p:attrName>ppt_y</p:attrName>
                                        </p:attrNameLst>
                                      </p:cBhvr>
                                      <p:tavLst>
                                        <p:tav tm="0">
                                          <p:val>
                                            <p:strVal val="#ppt_y+1"/>
                                          </p:val>
                                        </p:tav>
                                        <p:tav tm="100000">
                                          <p:val>
                                            <p:strVal val="#ppt_y-.03"/>
                                          </p:val>
                                        </p:tav>
                                      </p:tavLst>
                                    </p:anim>
                                    <p:anim calcmode="lin" valueType="num">
                                      <p:cBhvr>
                                        <p:cTn id="121" dur="100" accel="100000" fill="hold">
                                          <p:stCondLst>
                                            <p:cond delay="898"/>
                                          </p:stCondLst>
                                        </p:cTn>
                                        <p:tgtEl>
                                          <p:spTgt spid="6">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7" presetClass="entr" presetSubtype="0" fill="hold" grpId="0" nodeType="clickEffect">
                                  <p:stCondLst>
                                    <p:cond delay="0"/>
                                  </p:stCondLst>
                                  <p:childTnLst>
                                    <p:set>
                                      <p:cBhvr>
                                        <p:cTn id="125" dur="1" fill="hold">
                                          <p:stCondLst>
                                            <p:cond delay="0"/>
                                          </p:stCondLst>
                                        </p:cTn>
                                        <p:tgtEl>
                                          <p:spTgt spid="6">
                                            <p:txEl>
                                              <p:pRg st="5" end="5"/>
                                            </p:txEl>
                                          </p:spTgt>
                                        </p:tgtEl>
                                        <p:attrNameLst>
                                          <p:attrName>style.visibility</p:attrName>
                                        </p:attrNameLst>
                                      </p:cBhvr>
                                      <p:to>
                                        <p:strVal val="visible"/>
                                      </p:to>
                                    </p:set>
                                    <p:animEffect transition="in" filter="fade">
                                      <p:cBhvr>
                                        <p:cTn id="126" dur="1000"/>
                                        <p:tgtEl>
                                          <p:spTgt spid="6">
                                            <p:txEl>
                                              <p:pRg st="5" end="5"/>
                                            </p:txEl>
                                          </p:spTgt>
                                        </p:tgtEl>
                                      </p:cBhvr>
                                    </p:animEffect>
                                    <p:anim calcmode="lin" valueType="num">
                                      <p:cBhvr>
                                        <p:cTn id="12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28" dur="898" decel="100000" fill="hold"/>
                                        <p:tgtEl>
                                          <p:spTgt spid="6">
                                            <p:txEl>
                                              <p:pRg st="5" end="5"/>
                                            </p:txEl>
                                          </p:spTgt>
                                        </p:tgtEl>
                                        <p:attrNameLst>
                                          <p:attrName>ppt_y</p:attrName>
                                        </p:attrNameLst>
                                      </p:cBhvr>
                                      <p:tavLst>
                                        <p:tav tm="0">
                                          <p:val>
                                            <p:strVal val="#ppt_y+1"/>
                                          </p:val>
                                        </p:tav>
                                        <p:tav tm="100000">
                                          <p:val>
                                            <p:strVal val="#ppt_y-.03"/>
                                          </p:val>
                                        </p:tav>
                                      </p:tavLst>
                                    </p:anim>
                                    <p:anim calcmode="lin" valueType="num">
                                      <p:cBhvr>
                                        <p:cTn id="129" dur="100" accel="100000" fill="hold">
                                          <p:stCondLst>
                                            <p:cond delay="898"/>
                                          </p:stCondLst>
                                        </p:cTn>
                                        <p:tgtEl>
                                          <p:spTgt spid="6">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7" presetClass="entr" presetSubtype="0" fill="hold" grpId="0" nodeType="clickEffect">
                                  <p:stCondLst>
                                    <p:cond delay="0"/>
                                  </p:stCondLst>
                                  <p:childTnLst>
                                    <p:set>
                                      <p:cBhvr>
                                        <p:cTn id="133" dur="1" fill="hold">
                                          <p:stCondLst>
                                            <p:cond delay="0"/>
                                          </p:stCondLst>
                                        </p:cTn>
                                        <p:tgtEl>
                                          <p:spTgt spid="6">
                                            <p:txEl>
                                              <p:pRg st="6" end="6"/>
                                            </p:txEl>
                                          </p:spTgt>
                                        </p:tgtEl>
                                        <p:attrNameLst>
                                          <p:attrName>style.visibility</p:attrName>
                                        </p:attrNameLst>
                                      </p:cBhvr>
                                      <p:to>
                                        <p:strVal val="visible"/>
                                      </p:to>
                                    </p:set>
                                    <p:animEffect transition="in" filter="fade">
                                      <p:cBhvr>
                                        <p:cTn id="134" dur="1000"/>
                                        <p:tgtEl>
                                          <p:spTgt spid="6">
                                            <p:txEl>
                                              <p:pRg st="6" end="6"/>
                                            </p:txEl>
                                          </p:spTgt>
                                        </p:tgtEl>
                                      </p:cBhvr>
                                    </p:animEffect>
                                    <p:anim calcmode="lin" valueType="num">
                                      <p:cBhvr>
                                        <p:cTn id="13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36" dur="898" decel="100000" fill="hold"/>
                                        <p:tgtEl>
                                          <p:spTgt spid="6">
                                            <p:txEl>
                                              <p:pRg st="6" end="6"/>
                                            </p:txEl>
                                          </p:spTgt>
                                        </p:tgtEl>
                                        <p:attrNameLst>
                                          <p:attrName>ppt_y</p:attrName>
                                        </p:attrNameLst>
                                      </p:cBhvr>
                                      <p:tavLst>
                                        <p:tav tm="0">
                                          <p:val>
                                            <p:strVal val="#ppt_y+1"/>
                                          </p:val>
                                        </p:tav>
                                        <p:tav tm="100000">
                                          <p:val>
                                            <p:strVal val="#ppt_y-.03"/>
                                          </p:val>
                                        </p:tav>
                                      </p:tavLst>
                                    </p:anim>
                                    <p:anim calcmode="lin" valueType="num">
                                      <p:cBhvr>
                                        <p:cTn id="137" dur="100" accel="100000" fill="hold">
                                          <p:stCondLst>
                                            <p:cond delay="898"/>
                                          </p:stCondLst>
                                        </p:cTn>
                                        <p:tgtEl>
                                          <p:spTgt spid="6">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7" presetClass="entr" presetSubtype="0" fill="hold" grpId="0" nodeType="clickEffect">
                                  <p:stCondLst>
                                    <p:cond delay="0"/>
                                  </p:stCondLst>
                                  <p:childTnLst>
                                    <p:set>
                                      <p:cBhvr>
                                        <p:cTn id="141" dur="1" fill="hold">
                                          <p:stCondLst>
                                            <p:cond delay="0"/>
                                          </p:stCondLst>
                                        </p:cTn>
                                        <p:tgtEl>
                                          <p:spTgt spid="6">
                                            <p:txEl>
                                              <p:pRg st="7" end="7"/>
                                            </p:txEl>
                                          </p:spTgt>
                                        </p:tgtEl>
                                        <p:attrNameLst>
                                          <p:attrName>style.visibility</p:attrName>
                                        </p:attrNameLst>
                                      </p:cBhvr>
                                      <p:to>
                                        <p:strVal val="visible"/>
                                      </p:to>
                                    </p:set>
                                    <p:animEffect transition="in" filter="fade">
                                      <p:cBhvr>
                                        <p:cTn id="142" dur="1000"/>
                                        <p:tgtEl>
                                          <p:spTgt spid="6">
                                            <p:txEl>
                                              <p:pRg st="7" end="7"/>
                                            </p:txEl>
                                          </p:spTgt>
                                        </p:tgtEl>
                                      </p:cBhvr>
                                    </p:animEffect>
                                    <p:anim calcmode="lin" valueType="num">
                                      <p:cBhvr>
                                        <p:cTn id="14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144" dur="898" decel="100000" fill="hold"/>
                                        <p:tgtEl>
                                          <p:spTgt spid="6">
                                            <p:txEl>
                                              <p:pRg st="7" end="7"/>
                                            </p:txEl>
                                          </p:spTgt>
                                        </p:tgtEl>
                                        <p:attrNameLst>
                                          <p:attrName>ppt_y</p:attrName>
                                        </p:attrNameLst>
                                      </p:cBhvr>
                                      <p:tavLst>
                                        <p:tav tm="0">
                                          <p:val>
                                            <p:strVal val="#ppt_y+1"/>
                                          </p:val>
                                        </p:tav>
                                        <p:tav tm="100000">
                                          <p:val>
                                            <p:strVal val="#ppt_y-.03"/>
                                          </p:val>
                                        </p:tav>
                                      </p:tavLst>
                                    </p:anim>
                                    <p:anim calcmode="lin" valueType="num">
                                      <p:cBhvr>
                                        <p:cTn id="145" dur="100" accel="100000" fill="hold">
                                          <p:stCondLst>
                                            <p:cond delay="898"/>
                                          </p:stCondLst>
                                        </p:cTn>
                                        <p:tgtEl>
                                          <p:spTgt spid="6">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8" grpId="0" animBg="1"/>
      <p:bldP spid="285699" grpId="0" build="p" animBg="1"/>
      <p:bldP spid="5" grpId="0" build="p" animBg="1"/>
      <p:bldP spid="6"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 name="Rectangle 2"/>
          <p:cNvSpPr>
            <a:spLocks noGrp="1"/>
          </p:cNvSpPr>
          <p:nvPr>
            <p:ph type="title"/>
          </p:nvPr>
        </p:nvSpPr>
        <p:spPr>
          <a:xfrm>
            <a:off x="20472" y="1340"/>
            <a:ext cx="5512654" cy="581456"/>
          </a:xfrm>
          <a:solidFill>
            <a:schemeClr val="accent4">
              <a:lumMod val="20000"/>
              <a:lumOff val="80000"/>
            </a:schemeClr>
          </a:solidFill>
        </p:spPr>
        <p:txBody>
          <a:bodyPr>
            <a:normAutofit fontScale="90000"/>
          </a:bodyPr>
          <a:lstStyle/>
          <a:p>
            <a:r>
              <a:rPr lang="en-US" sz="4000" dirty="0"/>
              <a:t>Schematic diagram</a:t>
            </a:r>
          </a:p>
        </p:txBody>
      </p:sp>
      <p:sp>
        <p:nvSpPr>
          <p:cNvPr id="34" name="Rectangle 3"/>
          <p:cNvSpPr>
            <a:spLocks noGrp="1" noChangeArrowheads="1"/>
          </p:cNvSpPr>
          <p:nvPr>
            <p:ph idx="1"/>
          </p:nvPr>
        </p:nvSpPr>
        <p:spPr>
          <a:xfrm>
            <a:off x="5745070" y="26094"/>
            <a:ext cx="6407774" cy="3862144"/>
          </a:xfrm>
        </p:spPr>
        <p:style>
          <a:lnRef idx="1">
            <a:schemeClr val="accent3"/>
          </a:lnRef>
          <a:fillRef idx="2">
            <a:schemeClr val="accent3"/>
          </a:fillRef>
          <a:effectRef idx="1">
            <a:schemeClr val="accent3"/>
          </a:effectRef>
          <a:fontRef idx="minor">
            <a:schemeClr val="dk1"/>
          </a:fontRef>
        </p:style>
        <p:txBody>
          <a:bodyPr>
            <a:normAutofit lnSpcReduction="10000"/>
          </a:bodyPr>
          <a:lstStyle/>
          <a:p>
            <a:pPr marL="0" indent="0">
              <a:lnSpc>
                <a:spcPct val="90000"/>
              </a:lnSpc>
              <a:buNone/>
            </a:pPr>
            <a:r>
              <a:rPr lang="en-US" dirty="0" smtClean="0"/>
              <a:t>It can be defined as a user of resources to convert inputs into desired outputs.</a:t>
            </a:r>
          </a:p>
          <a:p>
            <a:pPr marL="0" indent="0">
              <a:lnSpc>
                <a:spcPct val="90000"/>
              </a:lnSpc>
              <a:buNone/>
            </a:pPr>
            <a:r>
              <a:rPr lang="en-US" dirty="0" smtClean="0"/>
              <a:t>location: Transportation (CUSTOMER TYPE)</a:t>
            </a:r>
          </a:p>
          <a:p>
            <a:pPr marL="0" indent="0">
              <a:lnSpc>
                <a:spcPct val="90000"/>
              </a:lnSpc>
              <a:buNone/>
            </a:pPr>
            <a:r>
              <a:rPr lang="en-US" dirty="0" smtClean="0"/>
              <a:t>Physical: manufacturing, RAW MATERIAL TYPE</a:t>
            </a:r>
          </a:p>
          <a:p>
            <a:pPr marL="0" indent="0">
              <a:lnSpc>
                <a:spcPct val="90000"/>
              </a:lnSpc>
              <a:buNone/>
            </a:pPr>
            <a:r>
              <a:rPr lang="en-US" dirty="0" smtClean="0"/>
              <a:t>Exchange: retail, (CUSTOMER TYPE)</a:t>
            </a:r>
          </a:p>
          <a:p>
            <a:pPr marL="0" indent="0">
              <a:lnSpc>
                <a:spcPct val="90000"/>
              </a:lnSpc>
              <a:buNone/>
            </a:pPr>
            <a:r>
              <a:rPr lang="en-US" dirty="0" smtClean="0"/>
              <a:t>Physiological: health care, (CUSTOMER TYPE)</a:t>
            </a:r>
          </a:p>
          <a:p>
            <a:pPr marL="0" indent="0">
              <a:lnSpc>
                <a:spcPct val="90000"/>
              </a:lnSpc>
              <a:buNone/>
            </a:pPr>
            <a:r>
              <a:rPr lang="en-US" dirty="0" smtClean="0"/>
              <a:t>Informational: telephone service, (INFORMATIONAL TYPE)</a:t>
            </a:r>
          </a:p>
          <a:p>
            <a:pPr marL="0" indent="0">
              <a:lnSpc>
                <a:spcPct val="90000"/>
              </a:lnSpc>
              <a:buNone/>
            </a:pPr>
            <a:r>
              <a:rPr lang="en-US" dirty="0" smtClean="0"/>
              <a:t>Storage: warehouse, RAW MATERIAL TYPE </a:t>
            </a:r>
          </a:p>
        </p:txBody>
      </p:sp>
      <p:sp>
        <p:nvSpPr>
          <p:cNvPr id="23" name="Date Placeholder 22"/>
          <p:cNvSpPr>
            <a:spLocks noGrp="1"/>
          </p:cNvSpPr>
          <p:nvPr>
            <p:ph type="dt" sz="half" idx="10"/>
          </p:nvPr>
        </p:nvSpPr>
        <p:spPr>
          <a:xfrm>
            <a:off x="2139856" y="6545240"/>
            <a:ext cx="1600200" cy="279400"/>
          </a:xfrm>
        </p:spPr>
        <p:txBody>
          <a:bodyPr/>
          <a:lstStyle/>
          <a:p>
            <a:fld id="{598C0249-9D11-4D6C-B4C6-0E3860455A63}" type="datetime1">
              <a:rPr lang="en-US" smtClean="0"/>
              <a:t>7/29/2024</a:t>
            </a:fld>
            <a:endParaRPr lang="en-US" dirty="0"/>
          </a:p>
        </p:txBody>
      </p:sp>
      <p:sp>
        <p:nvSpPr>
          <p:cNvPr id="24" name="Footer Placeholder 23"/>
          <p:cNvSpPr>
            <a:spLocks noGrp="1"/>
          </p:cNvSpPr>
          <p:nvPr>
            <p:ph type="ftr" sz="quarter" idx="11"/>
          </p:nvPr>
        </p:nvSpPr>
        <p:spPr>
          <a:xfrm>
            <a:off x="0" y="6545240"/>
            <a:ext cx="457199" cy="295622"/>
          </a:xfrm>
        </p:spPr>
        <p:txBody>
          <a:bodyPr/>
          <a:lstStyle/>
          <a:p>
            <a:r>
              <a:rPr lang="en-US" dirty="0" smtClean="0"/>
              <a:t>OM</a:t>
            </a:r>
            <a:endParaRPr lang="en-US" dirty="0"/>
          </a:p>
        </p:txBody>
      </p:sp>
      <p:sp>
        <p:nvSpPr>
          <p:cNvPr id="25" name="Slide Number Placeholder 24"/>
          <p:cNvSpPr>
            <a:spLocks noGrp="1"/>
          </p:cNvSpPr>
          <p:nvPr>
            <p:ph type="sldNum" sz="quarter" idx="12"/>
          </p:nvPr>
        </p:nvSpPr>
        <p:spPr>
          <a:xfrm>
            <a:off x="4990429" y="6545240"/>
            <a:ext cx="542697" cy="279400"/>
          </a:xfrm>
        </p:spPr>
        <p:txBody>
          <a:bodyPr/>
          <a:lstStyle/>
          <a:p>
            <a:fld id="{B6F15528-21DE-4FAA-801E-634DDDAF4B2B}" type="slidenum">
              <a:rPr lang="en-US" smtClean="0"/>
              <a:pPr/>
              <a:t>23</a:t>
            </a:fld>
            <a:endParaRPr lang="en-US" dirty="0"/>
          </a:p>
        </p:txBody>
      </p:sp>
      <p:grpSp>
        <p:nvGrpSpPr>
          <p:cNvPr id="2" name="Content Placeholder 2049"/>
          <p:cNvGrpSpPr>
            <a:grpSpLocks/>
          </p:cNvGrpSpPr>
          <p:nvPr/>
        </p:nvGrpSpPr>
        <p:grpSpPr bwMode="auto">
          <a:xfrm>
            <a:off x="20472" y="762000"/>
            <a:ext cx="5512654" cy="3581400"/>
            <a:chOff x="2340" y="2325"/>
            <a:chExt cx="8822" cy="7079"/>
          </a:xfrm>
          <a:solidFill>
            <a:schemeClr val="accent1">
              <a:lumMod val="40000"/>
              <a:lumOff val="60000"/>
            </a:schemeClr>
          </a:solidFill>
        </p:grpSpPr>
        <p:cxnSp>
          <p:nvCxnSpPr>
            <p:cNvPr id="1028" name="_s1028"/>
            <p:cNvCxnSpPr>
              <a:cxnSpLocks noChangeShapeType="1"/>
              <a:stCxn id="9" idx="1"/>
              <a:endCxn id="8" idx="2"/>
            </p:cNvCxnSpPr>
            <p:nvPr/>
          </p:nvCxnSpPr>
          <p:spPr bwMode="auto">
            <a:xfrm rot="10800000">
              <a:off x="8355" y="8342"/>
              <a:ext cx="401" cy="708"/>
            </a:xfrm>
            <a:prstGeom prst="bentConnector2">
              <a:avLst/>
            </a:prstGeom>
            <a:grpFill/>
            <a:ln w="28575">
              <a:solidFill>
                <a:schemeClr val="tx1"/>
              </a:solidFill>
              <a:miter lim="800000"/>
              <a:headEnd/>
              <a:tailEnd/>
            </a:ln>
            <a:extLst/>
          </p:spPr>
        </p:cxnSp>
        <p:cxnSp>
          <p:nvCxnSpPr>
            <p:cNvPr id="1029" name="_s1029"/>
            <p:cNvCxnSpPr>
              <a:cxnSpLocks noChangeShapeType="1"/>
              <a:stCxn id="8" idx="1"/>
              <a:endCxn id="7" idx="2"/>
            </p:cNvCxnSpPr>
            <p:nvPr/>
          </p:nvCxnSpPr>
          <p:spPr bwMode="auto">
            <a:xfrm rot="10800000">
              <a:off x="6751" y="7281"/>
              <a:ext cx="402" cy="709"/>
            </a:xfrm>
            <a:prstGeom prst="bentConnector2">
              <a:avLst/>
            </a:prstGeom>
            <a:grpFill/>
            <a:ln w="28575">
              <a:solidFill>
                <a:schemeClr val="tx1"/>
              </a:solidFill>
              <a:miter lim="800000"/>
              <a:headEnd/>
              <a:tailEnd/>
            </a:ln>
            <a:extLst/>
          </p:spPr>
        </p:cxnSp>
        <p:cxnSp>
          <p:nvCxnSpPr>
            <p:cNvPr id="1030" name="_s1030"/>
            <p:cNvCxnSpPr>
              <a:cxnSpLocks noChangeShapeType="1"/>
              <a:stCxn id="7" idx="1"/>
              <a:endCxn id="6" idx="2"/>
            </p:cNvCxnSpPr>
            <p:nvPr/>
          </p:nvCxnSpPr>
          <p:spPr bwMode="auto">
            <a:xfrm rot="10800000">
              <a:off x="5148" y="6222"/>
              <a:ext cx="400" cy="707"/>
            </a:xfrm>
            <a:prstGeom prst="bentConnector2">
              <a:avLst/>
            </a:prstGeom>
            <a:grpFill/>
            <a:ln w="28575">
              <a:solidFill>
                <a:schemeClr val="tx1"/>
              </a:solidFill>
              <a:miter lim="800000"/>
              <a:headEnd/>
              <a:tailEnd/>
            </a:ln>
            <a:extLst/>
          </p:spPr>
        </p:cxnSp>
        <p:cxnSp>
          <p:nvCxnSpPr>
            <p:cNvPr id="1031" name="_s1031"/>
            <p:cNvCxnSpPr>
              <a:cxnSpLocks noChangeShapeType="1"/>
              <a:stCxn id="6" idx="1"/>
              <a:endCxn id="5" idx="2"/>
            </p:cNvCxnSpPr>
            <p:nvPr/>
          </p:nvCxnSpPr>
          <p:spPr bwMode="auto">
            <a:xfrm rot="10800000">
              <a:off x="3543" y="5159"/>
              <a:ext cx="401" cy="709"/>
            </a:xfrm>
            <a:prstGeom prst="bentConnector2">
              <a:avLst/>
            </a:prstGeom>
            <a:grpFill/>
            <a:ln w="28575">
              <a:solidFill>
                <a:schemeClr val="tx1"/>
              </a:solidFill>
              <a:miter lim="800000"/>
              <a:headEnd/>
              <a:tailEnd/>
            </a:ln>
            <a:extLst/>
          </p:spPr>
        </p:cxnSp>
        <p:cxnSp>
          <p:nvCxnSpPr>
            <p:cNvPr id="1032" name="_s1032"/>
            <p:cNvCxnSpPr>
              <a:cxnSpLocks noChangeShapeType="1"/>
              <a:stCxn id="5" idx="0"/>
              <a:endCxn id="4" idx="2"/>
            </p:cNvCxnSpPr>
            <p:nvPr/>
          </p:nvCxnSpPr>
          <p:spPr bwMode="auto">
            <a:xfrm rot="16200000">
              <a:off x="3367" y="4272"/>
              <a:ext cx="354" cy="1"/>
            </a:xfrm>
            <a:prstGeom prst="straightConnector1">
              <a:avLst/>
            </a:prstGeom>
            <a:grpFill/>
            <a:ln w="28575">
              <a:solidFill>
                <a:schemeClr val="tx1"/>
              </a:solidFill>
              <a:round/>
              <a:headEnd/>
              <a:tailEnd/>
            </a:ln>
            <a:extLst/>
          </p:spPr>
        </p:cxnSp>
        <p:cxnSp>
          <p:nvCxnSpPr>
            <p:cNvPr id="1033" name="_s1033"/>
            <p:cNvCxnSpPr>
              <a:cxnSpLocks noChangeShapeType="1"/>
              <a:stCxn id="4" idx="0"/>
              <a:endCxn id="3" idx="2"/>
            </p:cNvCxnSpPr>
            <p:nvPr/>
          </p:nvCxnSpPr>
          <p:spPr bwMode="auto">
            <a:xfrm rot="16200000">
              <a:off x="3367" y="3209"/>
              <a:ext cx="354" cy="1"/>
            </a:xfrm>
            <a:prstGeom prst="straightConnector1">
              <a:avLst/>
            </a:prstGeom>
            <a:grpFill/>
            <a:ln w="28575">
              <a:solidFill>
                <a:schemeClr val="tx1"/>
              </a:solidFill>
              <a:round/>
              <a:headEnd/>
              <a:tailEnd/>
            </a:ln>
            <a:extLst/>
          </p:spPr>
        </p:cxnSp>
        <p:sp>
          <p:nvSpPr>
            <p:cNvPr id="3" name="_s1034"/>
            <p:cNvSpPr>
              <a:spLocks noChangeArrowheads="1"/>
            </p:cNvSpPr>
            <p:nvPr/>
          </p:nvSpPr>
          <p:spPr bwMode="auto">
            <a:xfrm>
              <a:off x="2340" y="2325"/>
              <a:ext cx="2406" cy="708"/>
            </a:xfrm>
            <a:prstGeom prst="roundRect">
              <a:avLst>
                <a:gd name="adj" fmla="val 16667"/>
              </a:avLst>
            </a:prstGeom>
            <a:grp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lang="en-US" sz="1300">
                  <a:solidFill>
                    <a:srgbClr val="000000"/>
                  </a:solidFill>
                  <a:latin typeface="Arial" charset="0"/>
                </a:rPr>
                <a:t>Inputs </a:t>
              </a:r>
              <a:endParaRPr lang="en-US" sz="2100">
                <a:latin typeface="Arial" charset="0"/>
              </a:endParaRPr>
            </a:p>
          </p:txBody>
        </p:sp>
        <p:sp>
          <p:nvSpPr>
            <p:cNvPr id="4" name="_s1035"/>
            <p:cNvSpPr>
              <a:spLocks noChangeArrowheads="1"/>
            </p:cNvSpPr>
            <p:nvPr/>
          </p:nvSpPr>
          <p:spPr bwMode="auto">
            <a:xfrm>
              <a:off x="2340" y="3387"/>
              <a:ext cx="2406" cy="709"/>
            </a:xfrm>
            <a:prstGeom prst="roundRect">
              <a:avLst>
                <a:gd name="adj" fmla="val 16667"/>
              </a:avLst>
            </a:prstGeom>
            <a:grp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lang="en-US" sz="1300">
                  <a:solidFill>
                    <a:srgbClr val="000000"/>
                  </a:solidFill>
                  <a:latin typeface="Arial" charset="0"/>
                </a:rPr>
                <a:t>Planning </a:t>
              </a:r>
              <a:endParaRPr lang="en-US" sz="2100">
                <a:latin typeface="Arial" charset="0"/>
              </a:endParaRPr>
            </a:p>
          </p:txBody>
        </p:sp>
        <p:sp>
          <p:nvSpPr>
            <p:cNvPr id="5" name="_s1036"/>
            <p:cNvSpPr>
              <a:spLocks noChangeArrowheads="1"/>
            </p:cNvSpPr>
            <p:nvPr/>
          </p:nvSpPr>
          <p:spPr bwMode="auto">
            <a:xfrm>
              <a:off x="2340" y="4450"/>
              <a:ext cx="2406" cy="709"/>
            </a:xfrm>
            <a:prstGeom prst="roundRect">
              <a:avLst>
                <a:gd name="adj" fmla="val 16667"/>
              </a:avLst>
            </a:prstGeom>
            <a:grp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lang="en-US" sz="1300">
                  <a:solidFill>
                    <a:srgbClr val="000000"/>
                  </a:solidFill>
                  <a:latin typeface="Arial" charset="0"/>
                </a:rPr>
                <a:t>Organizing </a:t>
              </a:r>
              <a:endParaRPr lang="en-US" sz="2100">
                <a:latin typeface="Arial" charset="0"/>
              </a:endParaRPr>
            </a:p>
          </p:txBody>
        </p:sp>
        <p:sp>
          <p:nvSpPr>
            <p:cNvPr id="6" name="_s1037"/>
            <p:cNvSpPr>
              <a:spLocks noChangeArrowheads="1"/>
            </p:cNvSpPr>
            <p:nvPr/>
          </p:nvSpPr>
          <p:spPr bwMode="auto">
            <a:xfrm>
              <a:off x="3944" y="5513"/>
              <a:ext cx="2406" cy="709"/>
            </a:xfrm>
            <a:prstGeom prst="roundRect">
              <a:avLst>
                <a:gd name="adj" fmla="val 16667"/>
              </a:avLst>
            </a:prstGeom>
            <a:grp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lang="en-US" sz="1300">
                  <a:solidFill>
                    <a:srgbClr val="000000"/>
                  </a:solidFill>
                  <a:latin typeface="Arial" charset="0"/>
                </a:rPr>
                <a:t>Staffing </a:t>
              </a:r>
              <a:endParaRPr lang="en-US" sz="2100">
                <a:latin typeface="Arial" charset="0"/>
              </a:endParaRPr>
            </a:p>
          </p:txBody>
        </p:sp>
        <p:sp>
          <p:nvSpPr>
            <p:cNvPr id="7" name="_s1038"/>
            <p:cNvSpPr>
              <a:spLocks noChangeArrowheads="1"/>
            </p:cNvSpPr>
            <p:nvPr/>
          </p:nvSpPr>
          <p:spPr bwMode="auto">
            <a:xfrm>
              <a:off x="5548" y="6576"/>
              <a:ext cx="2406" cy="706"/>
            </a:xfrm>
            <a:prstGeom prst="roundRect">
              <a:avLst>
                <a:gd name="adj" fmla="val 16667"/>
              </a:avLst>
            </a:prstGeom>
            <a:grp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lang="en-US" sz="1300">
                  <a:solidFill>
                    <a:srgbClr val="000000"/>
                  </a:solidFill>
                  <a:latin typeface="Arial" charset="0"/>
                </a:rPr>
                <a:t>Leading </a:t>
              </a:r>
              <a:endParaRPr lang="en-US" sz="2100">
                <a:latin typeface="Arial" charset="0"/>
              </a:endParaRPr>
            </a:p>
          </p:txBody>
        </p:sp>
        <p:sp>
          <p:nvSpPr>
            <p:cNvPr id="8" name="_s1039"/>
            <p:cNvSpPr>
              <a:spLocks noChangeArrowheads="1"/>
            </p:cNvSpPr>
            <p:nvPr/>
          </p:nvSpPr>
          <p:spPr bwMode="auto">
            <a:xfrm>
              <a:off x="7152" y="7636"/>
              <a:ext cx="2406" cy="706"/>
            </a:xfrm>
            <a:prstGeom prst="roundRect">
              <a:avLst>
                <a:gd name="adj" fmla="val 16667"/>
              </a:avLst>
            </a:prstGeom>
            <a:grp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lang="en-US" sz="1300">
                  <a:solidFill>
                    <a:srgbClr val="000000"/>
                  </a:solidFill>
                  <a:latin typeface="Arial" charset="0"/>
                </a:rPr>
                <a:t>Controlling </a:t>
              </a:r>
              <a:endParaRPr lang="en-US" sz="2100">
                <a:latin typeface="Arial" charset="0"/>
              </a:endParaRPr>
            </a:p>
          </p:txBody>
        </p:sp>
        <p:sp>
          <p:nvSpPr>
            <p:cNvPr id="9" name="_s1040"/>
            <p:cNvSpPr>
              <a:spLocks noChangeArrowheads="1"/>
            </p:cNvSpPr>
            <p:nvPr/>
          </p:nvSpPr>
          <p:spPr bwMode="auto">
            <a:xfrm>
              <a:off x="8756" y="8696"/>
              <a:ext cx="2406" cy="708"/>
            </a:xfrm>
            <a:prstGeom prst="roundRect">
              <a:avLst>
                <a:gd name="adj" fmla="val 16667"/>
              </a:avLst>
            </a:prstGeom>
            <a:grp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lang="en-US" sz="1300">
                  <a:solidFill>
                    <a:srgbClr val="000000"/>
                  </a:solidFill>
                  <a:latin typeface="Arial" charset="0"/>
                </a:rPr>
                <a:t>Production of Goods</a:t>
              </a:r>
              <a:endParaRPr lang="en-US" sz="2100">
                <a:latin typeface="Arial" charset="0"/>
              </a:endParaRPr>
            </a:p>
          </p:txBody>
        </p:sp>
        <p:sp>
          <p:nvSpPr>
            <p:cNvPr id="10" name="Text Box 17"/>
            <p:cNvSpPr txBox="1">
              <a:spLocks noChangeArrowheads="1"/>
            </p:cNvSpPr>
            <p:nvPr/>
          </p:nvSpPr>
          <p:spPr bwMode="auto">
            <a:xfrm>
              <a:off x="3779" y="6465"/>
              <a:ext cx="719" cy="2339"/>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r>
                <a:rPr lang="en-US" sz="1200">
                  <a:latin typeface="Arial" charset="0"/>
                </a:rPr>
                <a:t>Communication </a:t>
              </a:r>
              <a:endParaRPr lang="en-US">
                <a:latin typeface="Arial" charset="0"/>
              </a:endParaRPr>
            </a:p>
          </p:txBody>
        </p:sp>
        <p:sp>
          <p:nvSpPr>
            <p:cNvPr id="11" name="Text Box 18"/>
            <p:cNvSpPr txBox="1">
              <a:spLocks noChangeArrowheads="1"/>
            </p:cNvSpPr>
            <p:nvPr/>
          </p:nvSpPr>
          <p:spPr bwMode="auto">
            <a:xfrm>
              <a:off x="2699" y="6285"/>
              <a:ext cx="721" cy="2519"/>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r>
                <a:rPr lang="en-US" sz="1200">
                  <a:latin typeface="Arial" charset="0"/>
                </a:rPr>
                <a:t>External environment</a:t>
              </a:r>
              <a:endParaRPr lang="en-US">
                <a:latin typeface="Arial" charset="0"/>
              </a:endParaRPr>
            </a:p>
          </p:txBody>
        </p:sp>
        <p:sp>
          <p:nvSpPr>
            <p:cNvPr id="12" name="Text Box 19"/>
            <p:cNvSpPr txBox="1">
              <a:spLocks noChangeArrowheads="1"/>
            </p:cNvSpPr>
            <p:nvPr/>
          </p:nvSpPr>
          <p:spPr bwMode="auto">
            <a:xfrm>
              <a:off x="9557" y="2430"/>
              <a:ext cx="1442" cy="840"/>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r>
                <a:rPr lang="en-US" sz="1200">
                  <a:latin typeface="Arial" charset="0"/>
                </a:rPr>
                <a:t>Re-</a:t>
              </a:r>
            </a:p>
            <a:p>
              <a:pPr fontAlgn="base">
                <a:spcBef>
                  <a:spcPct val="0"/>
                </a:spcBef>
                <a:spcAft>
                  <a:spcPct val="0"/>
                </a:spcAft>
              </a:pPr>
              <a:r>
                <a:rPr lang="en-US" sz="1200">
                  <a:latin typeface="Arial" charset="0"/>
                </a:rPr>
                <a:t>Energize  </a:t>
              </a:r>
              <a:endParaRPr lang="en-US">
                <a:latin typeface="Arial" charset="0"/>
              </a:endParaRPr>
            </a:p>
          </p:txBody>
        </p:sp>
        <p:sp>
          <p:nvSpPr>
            <p:cNvPr id="13" name="Line 20"/>
            <p:cNvSpPr>
              <a:spLocks noChangeShapeType="1"/>
            </p:cNvSpPr>
            <p:nvPr/>
          </p:nvSpPr>
          <p:spPr bwMode="auto">
            <a:xfrm flipH="1">
              <a:off x="4920" y="2684"/>
              <a:ext cx="4503" cy="3"/>
            </a:xfrm>
            <a:prstGeom prst="line">
              <a:avLst/>
            </a:prstGeom>
            <a:grpFill/>
            <a:ln w="38100">
              <a:solidFill>
                <a:schemeClr val="tx1"/>
              </a:solidFill>
              <a:round/>
              <a:headEnd/>
              <a:tailEnd type="triangle" w="med" len="med"/>
            </a:ln>
            <a:extLst/>
          </p:spPr>
          <p:txBody>
            <a:bodyPr vert="horz" wrap="square" lIns="91440" tIns="45720" rIns="91440" bIns="45720" numCol="1" anchor="t" anchorCtr="0" compatLnSpc="1">
              <a:prstTxWarp prst="textNoShape">
                <a:avLst/>
              </a:prstTxWarp>
            </a:bodyPr>
            <a:lstStyle/>
            <a:p>
              <a:endParaRPr lang="en-IN"/>
            </a:p>
          </p:txBody>
        </p:sp>
        <p:sp>
          <p:nvSpPr>
            <p:cNvPr id="14" name="Line 21"/>
            <p:cNvSpPr>
              <a:spLocks noChangeShapeType="1"/>
            </p:cNvSpPr>
            <p:nvPr/>
          </p:nvSpPr>
          <p:spPr bwMode="auto">
            <a:xfrm flipV="1">
              <a:off x="9932" y="3375"/>
              <a:ext cx="5" cy="5340"/>
            </a:xfrm>
            <a:prstGeom prst="line">
              <a:avLst/>
            </a:prstGeom>
            <a:grpFill/>
            <a:ln w="38100">
              <a:solidFill>
                <a:schemeClr val="tx1"/>
              </a:solidFill>
              <a:round/>
              <a:headEnd/>
              <a:tailEnd type="triangle" w="med" len="med"/>
            </a:ln>
            <a:extLst/>
          </p:spPr>
          <p:txBody>
            <a:bodyPr vert="horz" wrap="square" lIns="91440" tIns="45720" rIns="91440" bIns="45720" numCol="1" anchor="t" anchorCtr="0" compatLnSpc="1">
              <a:prstTxWarp prst="textNoShape">
                <a:avLst/>
              </a:prstTxWarp>
            </a:bodyPr>
            <a:lstStyle/>
            <a:p>
              <a:endParaRPr lang="en-IN"/>
            </a:p>
          </p:txBody>
        </p:sp>
        <p:sp>
          <p:nvSpPr>
            <p:cNvPr id="15" name="Line 22"/>
            <p:cNvSpPr>
              <a:spLocks noChangeShapeType="1"/>
            </p:cNvSpPr>
            <p:nvPr/>
          </p:nvSpPr>
          <p:spPr bwMode="auto">
            <a:xfrm>
              <a:off x="3420" y="7365"/>
              <a:ext cx="360" cy="0"/>
            </a:xfrm>
            <a:prstGeom prst="line">
              <a:avLst/>
            </a:prstGeom>
            <a:grpFill/>
            <a:ln w="28575">
              <a:solidFill>
                <a:schemeClr val="tx1"/>
              </a:solidFill>
              <a:round/>
              <a:headEnd type="triangle" w="med" len="med"/>
              <a:tailEnd type="triangle" w="med" len="med"/>
            </a:ln>
            <a:extLst/>
          </p:spPr>
          <p:txBody>
            <a:bodyPr vert="horz" wrap="square" lIns="91440" tIns="45720" rIns="91440" bIns="45720" numCol="1" anchor="t" anchorCtr="0" compatLnSpc="1">
              <a:prstTxWarp prst="textNoShape">
                <a:avLst/>
              </a:prstTxWarp>
            </a:bodyPr>
            <a:lstStyle/>
            <a:p>
              <a:endParaRPr lang="en-IN"/>
            </a:p>
          </p:txBody>
        </p:sp>
        <p:sp>
          <p:nvSpPr>
            <p:cNvPr id="16" name="Line 23"/>
            <p:cNvSpPr>
              <a:spLocks noChangeShapeType="1"/>
            </p:cNvSpPr>
            <p:nvPr/>
          </p:nvSpPr>
          <p:spPr bwMode="auto">
            <a:xfrm>
              <a:off x="3405" y="7905"/>
              <a:ext cx="360" cy="1"/>
            </a:xfrm>
            <a:prstGeom prst="line">
              <a:avLst/>
            </a:prstGeom>
            <a:grpFill/>
            <a:ln w="28575">
              <a:solidFill>
                <a:schemeClr val="tx1"/>
              </a:solidFill>
              <a:round/>
              <a:headEnd type="triangle" w="med" len="med"/>
              <a:tailEnd type="triangle" w="med" len="med"/>
            </a:ln>
            <a:extLst/>
          </p:spPr>
          <p:txBody>
            <a:bodyPr vert="horz" wrap="square" lIns="91440" tIns="45720" rIns="91440" bIns="45720" numCol="1" anchor="t" anchorCtr="0" compatLnSpc="1">
              <a:prstTxWarp prst="textNoShape">
                <a:avLst/>
              </a:prstTxWarp>
            </a:bodyPr>
            <a:lstStyle/>
            <a:p>
              <a:endParaRPr lang="en-IN"/>
            </a:p>
          </p:txBody>
        </p:sp>
        <p:sp>
          <p:nvSpPr>
            <p:cNvPr id="17" name="Line 24"/>
            <p:cNvSpPr>
              <a:spLocks noChangeShapeType="1"/>
            </p:cNvSpPr>
            <p:nvPr/>
          </p:nvSpPr>
          <p:spPr bwMode="auto">
            <a:xfrm flipH="1">
              <a:off x="4320" y="9165"/>
              <a:ext cx="4321" cy="0"/>
            </a:xfrm>
            <a:prstGeom prst="line">
              <a:avLst/>
            </a:prstGeom>
            <a:grpFill/>
            <a:ln w="38100">
              <a:solidFill>
                <a:schemeClr val="tx1"/>
              </a:solidFill>
              <a:round/>
              <a:headEnd/>
              <a:tailEnd type="triangle" w="med" len="med"/>
            </a:ln>
            <a:extLst/>
          </p:spPr>
          <p:txBody>
            <a:bodyPr vert="horz" wrap="square" lIns="91440" tIns="45720" rIns="91440" bIns="45720" numCol="1" anchor="t" anchorCtr="0" compatLnSpc="1">
              <a:prstTxWarp prst="textNoShape">
                <a:avLst/>
              </a:prstTxWarp>
            </a:bodyPr>
            <a:lstStyle/>
            <a:p>
              <a:endParaRPr lang="en-IN"/>
            </a:p>
          </p:txBody>
        </p:sp>
        <p:sp>
          <p:nvSpPr>
            <p:cNvPr id="18" name="Line 25"/>
            <p:cNvSpPr>
              <a:spLocks noChangeShapeType="1"/>
            </p:cNvSpPr>
            <p:nvPr/>
          </p:nvSpPr>
          <p:spPr bwMode="auto">
            <a:xfrm flipV="1">
              <a:off x="4320" y="8805"/>
              <a:ext cx="0" cy="360"/>
            </a:xfrm>
            <a:prstGeom prst="line">
              <a:avLst/>
            </a:prstGeom>
            <a:grpFill/>
            <a:ln w="38100">
              <a:solidFill>
                <a:schemeClr val="tx1"/>
              </a:solidFill>
              <a:round/>
              <a:headEnd/>
              <a:tailEnd type="triangle" w="med" len="med"/>
            </a:ln>
            <a:extLst/>
          </p:spPr>
          <p:txBody>
            <a:bodyPr vert="horz" wrap="square" lIns="91440" tIns="45720" rIns="91440" bIns="45720" numCol="1" anchor="t" anchorCtr="0" compatLnSpc="1">
              <a:prstTxWarp prst="textNoShape">
                <a:avLst/>
              </a:prstTxWarp>
            </a:bodyPr>
            <a:lstStyle/>
            <a:p>
              <a:endParaRPr lang="en-IN"/>
            </a:p>
          </p:txBody>
        </p:sp>
        <p:sp>
          <p:nvSpPr>
            <p:cNvPr id="19" name="Line 26"/>
            <p:cNvSpPr>
              <a:spLocks noChangeShapeType="1"/>
            </p:cNvSpPr>
            <p:nvPr/>
          </p:nvSpPr>
          <p:spPr bwMode="auto">
            <a:xfrm>
              <a:off x="4576" y="8205"/>
              <a:ext cx="1440" cy="1"/>
            </a:xfrm>
            <a:prstGeom prst="line">
              <a:avLst/>
            </a:prstGeom>
            <a:grpFill/>
            <a:ln w="57150">
              <a:solidFill>
                <a:schemeClr val="tx1"/>
              </a:solidFill>
              <a:round/>
              <a:headEnd type="triangle" w="med" len="med"/>
              <a:tailEnd type="triangle" w="med" len="med"/>
            </a:ln>
            <a:extLst/>
          </p:spPr>
          <p:txBody>
            <a:bodyPr vert="horz" wrap="square" lIns="91440" tIns="45720" rIns="91440" bIns="45720" numCol="1" anchor="t" anchorCtr="0" compatLnSpc="1">
              <a:prstTxWarp prst="textNoShape">
                <a:avLst/>
              </a:prstTxWarp>
            </a:bodyPr>
            <a:lstStyle/>
            <a:p>
              <a:endParaRPr lang="en-IN"/>
            </a:p>
          </p:txBody>
        </p:sp>
        <p:sp>
          <p:nvSpPr>
            <p:cNvPr id="20" name="Line 27"/>
            <p:cNvSpPr>
              <a:spLocks noChangeShapeType="1"/>
            </p:cNvSpPr>
            <p:nvPr/>
          </p:nvSpPr>
          <p:spPr bwMode="auto">
            <a:xfrm>
              <a:off x="4577" y="7185"/>
              <a:ext cx="824" cy="1"/>
            </a:xfrm>
            <a:prstGeom prst="line">
              <a:avLst/>
            </a:prstGeom>
            <a:grpFill/>
            <a:ln w="57150">
              <a:solidFill>
                <a:schemeClr val="tx1"/>
              </a:solidFill>
              <a:round/>
              <a:headEnd type="triangle" w="med" len="med"/>
              <a:tailEnd type="triangle" w="med" len="med"/>
            </a:ln>
            <a:extLst/>
          </p:spPr>
          <p:txBody>
            <a:bodyPr vert="horz" wrap="square" lIns="91440" tIns="45720" rIns="91440" bIns="45720" numCol="1" anchor="t" anchorCtr="0" compatLnSpc="1">
              <a:prstTxWarp prst="textNoShape">
                <a:avLst/>
              </a:prstTxWarp>
            </a:bodyPr>
            <a:lstStyle/>
            <a:p>
              <a:endParaRPr lang="en-IN"/>
            </a:p>
          </p:txBody>
        </p:sp>
        <p:sp>
          <p:nvSpPr>
            <p:cNvPr id="21" name="Line 28"/>
            <p:cNvSpPr>
              <a:spLocks noChangeShapeType="1"/>
            </p:cNvSpPr>
            <p:nvPr/>
          </p:nvSpPr>
          <p:spPr bwMode="auto">
            <a:xfrm flipH="1" flipV="1">
              <a:off x="3060" y="5760"/>
              <a:ext cx="900" cy="720"/>
            </a:xfrm>
            <a:prstGeom prst="line">
              <a:avLst/>
            </a:prstGeom>
            <a:grpFill/>
            <a:ln w="38100">
              <a:solidFill>
                <a:schemeClr val="tx1"/>
              </a:solidFill>
              <a:round/>
              <a:headEnd/>
              <a:tailEnd type="triangle" w="med" len="med"/>
            </a:ln>
            <a:extLst/>
          </p:spPr>
          <p:txBody>
            <a:bodyPr vert="horz" wrap="square" lIns="91440" tIns="45720" rIns="91440" bIns="45720" numCol="1" anchor="t" anchorCtr="0" compatLnSpc="1">
              <a:prstTxWarp prst="textNoShape">
                <a:avLst/>
              </a:prstTxWarp>
            </a:bodyPr>
            <a:lstStyle/>
            <a:p>
              <a:endParaRPr lang="en-IN"/>
            </a:p>
          </p:txBody>
        </p:sp>
        <p:sp>
          <p:nvSpPr>
            <p:cNvPr id="22" name="Line 29"/>
            <p:cNvSpPr>
              <a:spLocks noChangeShapeType="1"/>
            </p:cNvSpPr>
            <p:nvPr/>
          </p:nvSpPr>
          <p:spPr bwMode="auto">
            <a:xfrm flipV="1">
              <a:off x="3060" y="5220"/>
              <a:ext cx="0" cy="540"/>
            </a:xfrm>
            <a:prstGeom prst="line">
              <a:avLst/>
            </a:prstGeom>
            <a:grpFill/>
            <a:ln w="38100">
              <a:solidFill>
                <a:schemeClr val="tx1"/>
              </a:solidFill>
              <a:round/>
              <a:headEnd/>
              <a:tailEnd type="triangle" w="med" len="med"/>
            </a:ln>
            <a:extLst/>
          </p:spPr>
          <p:txBody>
            <a:bodyPr vert="horz" wrap="square" lIns="91440" tIns="45720" rIns="91440" bIns="45720" numCol="1" anchor="t" anchorCtr="0" compatLnSpc="1">
              <a:prstTxWarp prst="textNoShape">
                <a:avLst/>
              </a:prstTxWarp>
            </a:bodyPr>
            <a:lstStyle/>
            <a:p>
              <a:endParaRPr lang="en-IN"/>
            </a:p>
          </p:txBody>
        </p:sp>
      </p:grpSp>
      <p:pic>
        <p:nvPicPr>
          <p:cNvPr id="3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5772" y="3992583"/>
            <a:ext cx="4963130" cy="280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
          <p:cNvSpPr txBox="1">
            <a:spLocks noChangeArrowheads="1"/>
          </p:cNvSpPr>
          <p:nvPr/>
        </p:nvSpPr>
        <p:spPr>
          <a:xfrm>
            <a:off x="622291" y="4555379"/>
            <a:ext cx="6007110" cy="168003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dk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dk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dk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dk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9pPr>
          </a:lstStyle>
          <a:p>
            <a:pPr marL="0" indent="0" algn="ctr">
              <a:lnSpc>
                <a:spcPct val="90000"/>
              </a:lnSpc>
              <a:buFont typeface="Arial"/>
              <a:buNone/>
            </a:pPr>
            <a:r>
              <a:rPr lang="en-US" sz="2000" b="1" dirty="0" smtClean="0">
                <a:solidFill>
                  <a:schemeClr val="tx1"/>
                </a:solidFill>
              </a:rPr>
              <a:t>THREE LESSIONS:</a:t>
            </a:r>
          </a:p>
          <a:p>
            <a:pPr marL="0" indent="0" algn="just">
              <a:lnSpc>
                <a:spcPct val="90000"/>
              </a:lnSpc>
              <a:buFont typeface="Arial"/>
              <a:buNone/>
            </a:pPr>
            <a:r>
              <a:rPr lang="en-US" sz="2000" dirty="0" smtClean="0">
                <a:solidFill>
                  <a:srgbClr val="FF0000"/>
                </a:solidFill>
              </a:rPr>
              <a:t>“SOW WHAT YOU REAP”</a:t>
            </a:r>
          </a:p>
          <a:p>
            <a:pPr marL="0" indent="0" algn="just">
              <a:lnSpc>
                <a:spcPct val="90000"/>
              </a:lnSpc>
              <a:buFont typeface="Arial"/>
              <a:buNone/>
            </a:pPr>
            <a:r>
              <a:rPr lang="en-US" sz="2000" dirty="0" smtClean="0">
                <a:solidFill>
                  <a:srgbClr val="FF0000"/>
                </a:solidFill>
              </a:rPr>
              <a:t>“DO GOOD REAP GOOD”</a:t>
            </a:r>
          </a:p>
          <a:p>
            <a:pPr marL="0" indent="0" algn="just">
              <a:lnSpc>
                <a:spcPct val="90000"/>
              </a:lnSpc>
              <a:buNone/>
            </a:pPr>
            <a:r>
              <a:rPr lang="en-US" sz="2000" dirty="0">
                <a:solidFill>
                  <a:srgbClr val="FF0000"/>
                </a:solidFill>
              </a:rPr>
              <a:t>“DO GOOD </a:t>
            </a:r>
            <a:r>
              <a:rPr lang="en-US" sz="2000" dirty="0" smtClean="0">
                <a:solidFill>
                  <a:srgbClr val="FF0000"/>
                </a:solidFill>
              </a:rPr>
              <a:t>THE GOOD WILL FOLLOW YOU”</a:t>
            </a:r>
          </a:p>
        </p:txBody>
      </p:sp>
    </p:spTree>
    <p:extLst>
      <p:ext uri="{BB962C8B-B14F-4D97-AF65-F5344CB8AC3E}">
        <p14:creationId xmlns:p14="http://schemas.microsoft.com/office/powerpoint/2010/main" val="27870635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41" y="27296"/>
            <a:ext cx="5991368" cy="573719"/>
          </a:xfrm>
          <a:solidFill>
            <a:schemeClr val="bg1"/>
          </a:solidFill>
        </p:spPr>
        <p:txBody>
          <a:bodyPr>
            <a:noAutofit/>
          </a:bodyPr>
          <a:lstStyle/>
          <a:p>
            <a:r>
              <a:rPr lang="en-IN" sz="3100" dirty="0" smtClean="0"/>
              <a:t>MANAGEMENT APPROACHES</a:t>
            </a:r>
            <a:endParaRPr lang="en-IN" sz="3100" dirty="0"/>
          </a:p>
        </p:txBody>
      </p:sp>
      <p:sp>
        <p:nvSpPr>
          <p:cNvPr id="3" name="Content Placeholder 2"/>
          <p:cNvSpPr>
            <a:spLocks noGrp="1"/>
          </p:cNvSpPr>
          <p:nvPr>
            <p:ph idx="1"/>
          </p:nvPr>
        </p:nvSpPr>
        <p:spPr>
          <a:xfrm>
            <a:off x="627797" y="601016"/>
            <a:ext cx="10931857" cy="5636010"/>
          </a:xfrm>
          <a:solidFill>
            <a:schemeClr val="tx2">
              <a:lumMod val="10000"/>
              <a:lumOff val="90000"/>
            </a:schemeClr>
          </a:solidFill>
        </p:spPr>
        <p:txBody>
          <a:bodyPr numCol="2">
            <a:noAutofit/>
          </a:bodyPr>
          <a:lstStyle/>
          <a:p>
            <a:pPr algn="just"/>
            <a:r>
              <a:rPr lang="en-US" sz="2300" dirty="0" smtClean="0">
                <a:solidFill>
                  <a:srgbClr val="FF0000"/>
                </a:solidFill>
              </a:rPr>
              <a:t>CASE BASED: gaining experience through cases</a:t>
            </a:r>
          </a:p>
          <a:p>
            <a:pPr algn="just"/>
            <a:r>
              <a:rPr lang="en-US" sz="2300" dirty="0">
                <a:solidFill>
                  <a:srgbClr val="FF0000"/>
                </a:solidFill>
              </a:rPr>
              <a:t>CONTINGENCY</a:t>
            </a:r>
            <a:r>
              <a:rPr lang="en-US" sz="2300" dirty="0" smtClean="0">
                <a:solidFill>
                  <a:srgbClr val="FF0000"/>
                </a:solidFill>
              </a:rPr>
              <a:t>: sees the impact of the given solution</a:t>
            </a:r>
            <a:endParaRPr lang="en-US" sz="2300" dirty="0">
              <a:solidFill>
                <a:srgbClr val="FF0000"/>
              </a:solidFill>
            </a:endParaRPr>
          </a:p>
          <a:p>
            <a:pPr algn="just"/>
            <a:r>
              <a:rPr lang="en-US" sz="2300" dirty="0" smtClean="0">
                <a:solidFill>
                  <a:schemeClr val="accent4">
                    <a:lumMod val="75000"/>
                  </a:schemeClr>
                </a:solidFill>
              </a:rPr>
              <a:t>MANAGEMENT </a:t>
            </a:r>
            <a:r>
              <a:rPr lang="en-US" sz="2300" dirty="0">
                <a:solidFill>
                  <a:schemeClr val="accent4">
                    <a:lumMod val="75000"/>
                  </a:schemeClr>
                </a:solidFill>
              </a:rPr>
              <a:t>SCIENCE</a:t>
            </a:r>
            <a:r>
              <a:rPr lang="en-US" sz="2300" dirty="0" smtClean="0">
                <a:solidFill>
                  <a:schemeClr val="accent4">
                    <a:lumMod val="75000"/>
                  </a:schemeClr>
                </a:solidFill>
              </a:rPr>
              <a:t>: management is a logical process</a:t>
            </a:r>
          </a:p>
          <a:p>
            <a:pPr algn="just"/>
            <a:r>
              <a:rPr lang="en-US" sz="2300" dirty="0">
                <a:solidFill>
                  <a:schemeClr val="accent4">
                    <a:lumMod val="75000"/>
                  </a:schemeClr>
                </a:solidFill>
              </a:rPr>
              <a:t>TQM: focus is on the continuously improving process to produce a good or service which should be fit for use.  </a:t>
            </a:r>
          </a:p>
          <a:p>
            <a:pPr algn="just"/>
            <a:r>
              <a:rPr lang="en-US" sz="2300" dirty="0">
                <a:solidFill>
                  <a:schemeClr val="accent4">
                    <a:lumMod val="75000"/>
                  </a:schemeClr>
                </a:solidFill>
              </a:rPr>
              <a:t>SYSTEMS: defines the boundary of the business &amp; analyze the external effects and worth of the managerial functions</a:t>
            </a:r>
            <a:r>
              <a:rPr lang="en-US" sz="2300" dirty="0"/>
              <a:t> </a:t>
            </a:r>
          </a:p>
          <a:p>
            <a:pPr algn="just"/>
            <a:r>
              <a:rPr lang="en-US" sz="2300" dirty="0" smtClean="0"/>
              <a:t>SOCIOTECHNICAL: identifies the effects of the technical and the social system </a:t>
            </a:r>
          </a:p>
          <a:p>
            <a:pPr algn="just"/>
            <a:r>
              <a:rPr lang="en-US" sz="2300" dirty="0"/>
              <a:t>GROUP BEHVIOURAL</a:t>
            </a:r>
            <a:r>
              <a:rPr lang="en-US" sz="2300" dirty="0" smtClean="0"/>
              <a:t>: analysis of the group behavior through sociology and social psychology</a:t>
            </a:r>
          </a:p>
          <a:p>
            <a:pPr algn="just"/>
            <a:r>
              <a:rPr lang="en-US" sz="2300" dirty="0" smtClean="0">
                <a:solidFill>
                  <a:schemeClr val="accent3">
                    <a:lumMod val="75000"/>
                  </a:schemeClr>
                </a:solidFill>
              </a:rPr>
              <a:t>MANAGERIAL </a:t>
            </a:r>
            <a:r>
              <a:rPr lang="en-US" sz="2300" dirty="0">
                <a:solidFill>
                  <a:schemeClr val="accent3">
                    <a:lumMod val="75000"/>
                  </a:schemeClr>
                </a:solidFill>
              </a:rPr>
              <a:t>ROLES</a:t>
            </a:r>
            <a:r>
              <a:rPr lang="en-US" sz="2300" dirty="0" smtClean="0">
                <a:solidFill>
                  <a:schemeClr val="accent3">
                    <a:lumMod val="75000"/>
                  </a:schemeClr>
                </a:solidFill>
              </a:rPr>
              <a:t>: analysis of what managers do</a:t>
            </a:r>
          </a:p>
          <a:p>
            <a:pPr algn="just"/>
            <a:r>
              <a:rPr lang="en-US" sz="2300" dirty="0">
                <a:solidFill>
                  <a:schemeClr val="accent3">
                    <a:lumMod val="75000"/>
                  </a:schemeClr>
                </a:solidFill>
              </a:rPr>
              <a:t>DECISION THEORY: how the individual and group decisions are made with the help of the information.</a:t>
            </a:r>
            <a:endParaRPr lang="en-US" sz="2300" dirty="0" smtClean="0">
              <a:solidFill>
                <a:schemeClr val="accent3">
                  <a:lumMod val="75000"/>
                </a:schemeClr>
              </a:solidFill>
            </a:endParaRPr>
          </a:p>
          <a:p>
            <a:pPr algn="just"/>
            <a:r>
              <a:rPr lang="en-US" sz="2300" dirty="0">
                <a:solidFill>
                  <a:schemeClr val="accent3">
                    <a:lumMod val="75000"/>
                  </a:schemeClr>
                </a:solidFill>
              </a:rPr>
              <a:t>INTERPERSONAL</a:t>
            </a:r>
            <a:r>
              <a:rPr lang="en-US" sz="2300" dirty="0" smtClean="0">
                <a:solidFill>
                  <a:schemeClr val="accent3">
                    <a:lumMod val="75000"/>
                  </a:schemeClr>
                </a:solidFill>
              </a:rPr>
              <a:t>: ignores planning, organizing </a:t>
            </a:r>
            <a:r>
              <a:rPr lang="en-US" sz="2300" dirty="0" err="1" smtClean="0">
                <a:solidFill>
                  <a:schemeClr val="accent3">
                    <a:lumMod val="75000"/>
                  </a:schemeClr>
                </a:solidFill>
              </a:rPr>
              <a:t>etc</a:t>
            </a:r>
            <a:r>
              <a:rPr lang="en-US" sz="2300" dirty="0" smtClean="0">
                <a:solidFill>
                  <a:schemeClr val="accent3">
                    <a:lumMod val="75000"/>
                  </a:schemeClr>
                </a:solidFill>
              </a:rPr>
              <a:t> and focuses on the interpersonal behavior, leadership and motivation </a:t>
            </a:r>
            <a:endParaRPr lang="en-US" sz="2300" dirty="0">
              <a:solidFill>
                <a:schemeClr val="accent3">
                  <a:lumMod val="75000"/>
                </a:schemeClr>
              </a:solidFill>
            </a:endParaRPr>
          </a:p>
          <a:p>
            <a:pPr algn="just"/>
            <a:endParaRPr lang="en-US" sz="2300" dirty="0" smtClean="0"/>
          </a:p>
          <a:p>
            <a:pPr algn="just"/>
            <a:endParaRPr lang="en-IN" sz="2300" dirty="0"/>
          </a:p>
        </p:txBody>
      </p:sp>
    </p:spTree>
    <p:extLst>
      <p:ext uri="{BB962C8B-B14F-4D97-AF65-F5344CB8AC3E}">
        <p14:creationId xmlns:p14="http://schemas.microsoft.com/office/powerpoint/2010/main" val="3716901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41442" y="722308"/>
            <a:ext cx="10945507" cy="573719"/>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dirty="0" smtClean="0"/>
              <a:t>Mystery of success</a:t>
            </a:r>
            <a:endParaRPr lang="en-IN" sz="4000" dirty="0"/>
          </a:p>
        </p:txBody>
      </p:sp>
      <p:sp>
        <p:nvSpPr>
          <p:cNvPr id="5" name="Rectangle 3"/>
          <p:cNvSpPr txBox="1">
            <a:spLocks/>
          </p:cNvSpPr>
          <p:nvPr/>
        </p:nvSpPr>
        <p:spPr>
          <a:xfrm>
            <a:off x="634624" y="1705969"/>
            <a:ext cx="10952325" cy="4517408"/>
          </a:xfrm>
          <a:prstGeom prst="rect">
            <a:avLst/>
          </a:prstGeom>
          <a:solidFill>
            <a:schemeClr val="accent4">
              <a:lumMod val="20000"/>
              <a:lumOff val="8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n-US" sz="2800" dirty="0" smtClean="0"/>
              <a:t>Good leadership to ensure the proper direction of thrive   </a:t>
            </a:r>
          </a:p>
          <a:p>
            <a:pPr algn="just"/>
            <a:r>
              <a:rPr lang="en-US" sz="2800" dirty="0" smtClean="0"/>
              <a:t>Proper balance in centralized &amp; decentralized decisions</a:t>
            </a:r>
          </a:p>
          <a:p>
            <a:pPr algn="just"/>
            <a:r>
              <a:rPr lang="en-US" sz="2800" dirty="0" smtClean="0"/>
              <a:t>To establish a standard operating procedure and to keep a standard condition. </a:t>
            </a:r>
          </a:p>
          <a:p>
            <a:pPr algn="just"/>
            <a:r>
              <a:rPr lang="en-US" sz="2800" dirty="0"/>
              <a:t>Focus on the core business </a:t>
            </a:r>
            <a:r>
              <a:rPr lang="en-US" sz="2800" dirty="0" smtClean="0"/>
              <a:t>operations and aiming to be excellent.</a:t>
            </a:r>
          </a:p>
          <a:p>
            <a:pPr algn="just"/>
            <a:r>
              <a:rPr lang="en-US" sz="2800" dirty="0" smtClean="0"/>
              <a:t>Keep vigil on customers and proper future planning. </a:t>
            </a:r>
          </a:p>
          <a:p>
            <a:pPr algn="just"/>
            <a:r>
              <a:rPr lang="en-US" sz="2800" dirty="0" smtClean="0"/>
              <a:t>Proper employee recruitment and selection to preserve good talent. Encourage new concepts and undying spirit.</a:t>
            </a:r>
          </a:p>
          <a:p>
            <a:pPr algn="just"/>
            <a:endParaRPr lang="en-US" sz="2800" dirty="0" smtClean="0"/>
          </a:p>
          <a:p>
            <a:pPr algn="just"/>
            <a:endParaRPr lang="en-US" sz="2800" dirty="0" smtClean="0"/>
          </a:p>
          <a:p>
            <a:pPr algn="just"/>
            <a:endParaRPr lang="en-US" sz="2800" dirty="0"/>
          </a:p>
          <a:p>
            <a:pPr algn="just"/>
            <a:endParaRPr lang="en-US" sz="2800" dirty="0" smtClean="0"/>
          </a:p>
          <a:p>
            <a:pPr algn="just"/>
            <a:endParaRPr lang="en-US" sz="2800" dirty="0" smtClean="0"/>
          </a:p>
        </p:txBody>
      </p:sp>
    </p:spTree>
    <p:extLst>
      <p:ext uri="{BB962C8B-B14F-4D97-AF65-F5344CB8AC3E}">
        <p14:creationId xmlns:p14="http://schemas.microsoft.com/office/powerpoint/2010/main" val="1667118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2060812" y="862014"/>
            <a:ext cx="8120418" cy="5133975"/>
          </a:xfrm>
          <a:prstGeom prst="rect">
            <a:avLst/>
          </a:prstGeom>
          <a:noFill/>
          <a:ln w="9525">
            <a:noFill/>
            <a:miter lim="800000"/>
            <a:headEnd/>
            <a:tailEnd/>
          </a:ln>
        </p:spPr>
      </p:pic>
    </p:spTree>
    <p:extLst>
      <p:ext uri="{BB962C8B-B14F-4D97-AF65-F5344CB8AC3E}">
        <p14:creationId xmlns:p14="http://schemas.microsoft.com/office/powerpoint/2010/main" val="3727244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
        <p:nvSpPr>
          <p:cNvPr id="2" name="Rectangle 1"/>
          <p:cNvSpPr/>
          <p:nvPr/>
        </p:nvSpPr>
        <p:spPr>
          <a:xfrm>
            <a:off x="1910687" y="6096000"/>
            <a:ext cx="8223913"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Which has to performed efficiently</a:t>
            </a:r>
            <a:endParaRPr lang="en-IN" dirty="0"/>
          </a:p>
        </p:txBody>
      </p:sp>
    </p:spTree>
    <p:extLst>
      <p:ext uri="{BB962C8B-B14F-4D97-AF65-F5344CB8AC3E}">
        <p14:creationId xmlns:p14="http://schemas.microsoft.com/office/powerpoint/2010/main" val="3538538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3742553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628132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656437"/>
            <a:ext cx="10364451" cy="720080"/>
          </a:xfrm>
        </p:spPr>
        <p:txBody>
          <a:bodyPr>
            <a:normAutofit fontScale="90000"/>
          </a:bodyPr>
          <a:lstStyle/>
          <a:p>
            <a:r>
              <a:rPr lang="en-US" dirty="0" smtClean="0"/>
              <a:t>TOPICS TO BE COVERED </a:t>
            </a:r>
            <a:endParaRPr lang="en-IN" dirty="0"/>
          </a:p>
        </p:txBody>
      </p:sp>
      <p:sp>
        <p:nvSpPr>
          <p:cNvPr id="3" name="Content Placeholder 2"/>
          <p:cNvSpPr>
            <a:spLocks noGrp="1"/>
          </p:cNvSpPr>
          <p:nvPr>
            <p:ph idx="1"/>
          </p:nvPr>
        </p:nvSpPr>
        <p:spPr>
          <a:xfrm>
            <a:off x="641444" y="1528549"/>
            <a:ext cx="10927163" cy="4339988"/>
          </a:xfrm>
          <a:prstGeom prst="rect">
            <a:avLst/>
          </a:prstGeom>
          <a:solidFill>
            <a:schemeClr val="accent1">
              <a:lumMod val="20000"/>
              <a:lumOff val="80000"/>
            </a:schemeClr>
          </a:solidFill>
        </p:spPr>
        <p:txBody>
          <a:bodyPr>
            <a:normAutofit/>
          </a:bodyPr>
          <a:lstStyle/>
          <a:p>
            <a:pPr algn="just"/>
            <a:r>
              <a:rPr lang="en-US" sz="2300" dirty="0" smtClean="0"/>
              <a:t>BASIC DEFINITIONS OF MANAGEMENT &amp; BUSINESS</a:t>
            </a:r>
          </a:p>
          <a:p>
            <a:pPr algn="just"/>
            <a:r>
              <a:rPr lang="en-US" sz="2300" dirty="0" smtClean="0"/>
              <a:t>THREE LEVELS OF IT AND VARIOUS AREAS OF DECISION MAKING </a:t>
            </a:r>
          </a:p>
          <a:p>
            <a:pPr algn="just"/>
            <a:r>
              <a:rPr lang="en-US" sz="2300" dirty="0" smtClean="0"/>
              <a:t>VARIOUS MANAGERIAL APPROACHES</a:t>
            </a:r>
          </a:p>
          <a:p>
            <a:pPr algn="just"/>
            <a:r>
              <a:rPr lang="en-US" sz="2300" dirty="0" smtClean="0"/>
              <a:t>MANAGERIAL FUNCTIONS </a:t>
            </a:r>
          </a:p>
          <a:p>
            <a:pPr algn="just"/>
            <a:r>
              <a:rPr lang="en-US" sz="2300" dirty="0" smtClean="0"/>
              <a:t>BUSINESS ENVIRONMENT &amp; ITS COMPONENTS </a:t>
            </a:r>
          </a:p>
          <a:p>
            <a:pPr algn="just"/>
            <a:r>
              <a:rPr lang="en-US" sz="2300" dirty="0" smtClean="0"/>
              <a:t>TASK ENVIRONMENT</a:t>
            </a:r>
          </a:p>
          <a:p>
            <a:pPr algn="just"/>
            <a:r>
              <a:rPr lang="en-US" sz="2300" dirty="0" smtClean="0"/>
              <a:t>INDUSTRY ANALYSIS WITH AN EXAMPLE</a:t>
            </a:r>
          </a:p>
          <a:p>
            <a:pPr algn="just"/>
            <a:r>
              <a:rPr lang="en-US" sz="2300" dirty="0" smtClean="0"/>
              <a:t>GENERIC ENVIRONMENT &amp; PESTLE ANALYSIS</a:t>
            </a:r>
          </a:p>
          <a:p>
            <a:pPr algn="just"/>
            <a:endParaRPr lang="en-US" sz="2300" dirty="0" smtClean="0"/>
          </a:p>
          <a:p>
            <a:pPr algn="just"/>
            <a:endParaRPr lang="en-US" sz="2300" dirty="0" smtClean="0"/>
          </a:p>
          <a:p>
            <a:pPr algn="just"/>
            <a:endParaRPr lang="en-US" sz="2300" dirty="0" smtClean="0"/>
          </a:p>
          <a:p>
            <a:pPr algn="just"/>
            <a:endParaRPr lang="en-IN" sz="2300" dirty="0"/>
          </a:p>
        </p:txBody>
      </p:sp>
      <p:sp>
        <p:nvSpPr>
          <p:cNvPr id="6" name="Date Placeholder 5"/>
          <p:cNvSpPr>
            <a:spLocks noGrp="1"/>
          </p:cNvSpPr>
          <p:nvPr>
            <p:ph type="dt" sz="half" idx="10"/>
          </p:nvPr>
        </p:nvSpPr>
        <p:spPr/>
        <p:txBody>
          <a:bodyPr/>
          <a:lstStyle/>
          <a:p>
            <a:fld id="{CDA97302-64F4-4EC6-908B-BB25BC95764C}" type="datetime1">
              <a:rPr lang="en-US" smtClean="0"/>
              <a:t>7/29/2024</a:t>
            </a:fld>
            <a:endParaRPr lang="en-IN"/>
          </a:p>
        </p:txBody>
      </p:sp>
      <p:sp>
        <p:nvSpPr>
          <p:cNvPr id="7" name="Footer Placeholder 6"/>
          <p:cNvSpPr>
            <a:spLocks noGrp="1"/>
          </p:cNvSpPr>
          <p:nvPr>
            <p:ph type="ftr" sz="quarter" idx="11"/>
          </p:nvPr>
        </p:nvSpPr>
        <p:spPr/>
        <p:txBody>
          <a:bodyPr/>
          <a:lstStyle/>
          <a:p>
            <a:r>
              <a:rPr lang="en-IN" dirty="0" smtClean="0"/>
              <a:t>PM</a:t>
            </a:r>
            <a:endParaRPr lang="en-IN" dirty="0"/>
          </a:p>
        </p:txBody>
      </p:sp>
      <p:sp>
        <p:nvSpPr>
          <p:cNvPr id="8" name="Slide Number Placeholder 7"/>
          <p:cNvSpPr>
            <a:spLocks noGrp="1"/>
          </p:cNvSpPr>
          <p:nvPr>
            <p:ph type="sldNum" sz="quarter" idx="12"/>
          </p:nvPr>
        </p:nvSpPr>
        <p:spPr/>
        <p:txBody>
          <a:bodyPr/>
          <a:lstStyle/>
          <a:p>
            <a:fld id="{ED5B85CF-30ED-4424-B0CE-77FF1E0A0CDC}" type="slidenum">
              <a:rPr lang="en-IN" smtClean="0"/>
              <a:pPr/>
              <a:t>3</a:t>
            </a:fld>
            <a:endParaRPr lang="en-IN"/>
          </a:p>
        </p:txBody>
      </p:sp>
    </p:spTree>
    <p:extLst>
      <p:ext uri="{BB962C8B-B14F-4D97-AF65-F5344CB8AC3E}">
        <p14:creationId xmlns:p14="http://schemas.microsoft.com/office/powerpoint/2010/main" val="2519135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23348336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36532948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p:cNvSpPr>
          <p:nvPr>
            <p:ph type="title"/>
          </p:nvPr>
        </p:nvSpPr>
        <p:spPr/>
        <p:txBody>
          <a:bodyPr/>
          <a:lstStyle/>
          <a:p>
            <a:r>
              <a:rPr lang="en-US" smtClean="0"/>
              <a:t>Functions with Time scale</a:t>
            </a:r>
          </a:p>
        </p:txBody>
      </p:sp>
      <p:graphicFrame>
        <p:nvGraphicFramePr>
          <p:cNvPr id="1026" name="Object 4"/>
          <p:cNvGraphicFramePr>
            <a:graphicFrameLocks noGrp="1" noChangeAspect="1"/>
          </p:cNvGraphicFramePr>
          <p:nvPr>
            <p:ph idx="1"/>
          </p:nvPr>
        </p:nvGraphicFramePr>
        <p:xfrm>
          <a:off x="1981200" y="1600201"/>
          <a:ext cx="8229600" cy="4524375"/>
        </p:xfrm>
        <a:graphic>
          <a:graphicData uri="http://schemas.openxmlformats.org/presentationml/2006/ole">
            <mc:AlternateContent xmlns:mc="http://schemas.openxmlformats.org/markup-compatibility/2006">
              <mc:Choice xmlns:v="urn:schemas-microsoft-com:vml" Requires="v">
                <p:oleObj spid="_x0000_s2155" name="Chart" r:id="rId3" imgW="8229447" imgH="4524430" progId="MSGraph.Chart.8">
                  <p:embed followColorScheme="full"/>
                </p:oleObj>
              </mc:Choice>
              <mc:Fallback>
                <p:oleObj name="Chart" r:id="rId3" imgW="8229447" imgH="4524430" progId="MSGraph.Chart.8">
                  <p:embed followColorScheme="full"/>
                  <p:pic>
                    <p:nvPicPr>
                      <p:cNvPr id="0" name=""/>
                      <p:cNvPicPr>
                        <a:picLocks noChangeAspect="1" noChangeArrowheads="1"/>
                      </p:cNvPicPr>
                      <p:nvPr/>
                    </p:nvPicPr>
                    <p:blipFill>
                      <a:blip r:embed="rId4"/>
                      <a:srcRect/>
                      <a:stretch>
                        <a:fillRect/>
                      </a:stretch>
                    </p:blipFill>
                    <p:spPr bwMode="auto">
                      <a:xfrm>
                        <a:off x="1981200" y="1600201"/>
                        <a:ext cx="8229600" cy="452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301619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Business Environment</a:t>
            </a:r>
            <a:endParaRPr lang="en-IN" dirty="0"/>
          </a:p>
        </p:txBody>
      </p:sp>
      <p:sp>
        <p:nvSpPr>
          <p:cNvPr id="3" name="Subtitle 2"/>
          <p:cNvSpPr>
            <a:spLocks noGrp="1"/>
          </p:cNvSpPr>
          <p:nvPr>
            <p:ph type="subTitle" idx="1"/>
          </p:nvPr>
        </p:nvSpPr>
        <p:spPr/>
        <p:txBody>
          <a:bodyPr>
            <a:normAutofit lnSpcReduction="10000"/>
          </a:bodyPr>
          <a:lstStyle/>
          <a:p>
            <a:r>
              <a:rPr lang="en-US" dirty="0" smtClean="0"/>
              <a:t>By </a:t>
            </a:r>
          </a:p>
          <a:p>
            <a:r>
              <a:rPr lang="en-US" dirty="0" err="1" smtClean="0"/>
              <a:t>Dr</a:t>
            </a:r>
            <a:r>
              <a:rPr lang="en-US" dirty="0" smtClean="0"/>
              <a:t> </a:t>
            </a:r>
            <a:r>
              <a:rPr lang="en-US" dirty="0" err="1" smtClean="0"/>
              <a:t>Subhadip</a:t>
            </a:r>
            <a:r>
              <a:rPr lang="en-US" dirty="0" smtClean="0"/>
              <a:t> Sarkar</a:t>
            </a:r>
          </a:p>
          <a:p>
            <a:r>
              <a:rPr lang="en-US" dirty="0" smtClean="0"/>
              <a:t>DMS NIT DGP </a:t>
            </a:r>
            <a:endParaRPr lang="en-IN" dirty="0"/>
          </a:p>
        </p:txBody>
      </p:sp>
    </p:spTree>
    <p:extLst>
      <p:ext uri="{BB962C8B-B14F-4D97-AF65-F5344CB8AC3E}">
        <p14:creationId xmlns:p14="http://schemas.microsoft.com/office/powerpoint/2010/main" val="4264300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40933"/>
            <a:ext cx="9601196" cy="696543"/>
          </a:xfrm>
        </p:spPr>
        <p:txBody>
          <a:bodyPr>
            <a:normAutofit fontScale="90000"/>
          </a:bodyPr>
          <a:lstStyle/>
          <a:p>
            <a:r>
              <a:rPr lang="en-US" b="1" dirty="0"/>
              <a:t>Definition of Business </a:t>
            </a:r>
            <a:r>
              <a:rPr lang="en-US" b="1" dirty="0" smtClean="0"/>
              <a:t>Environment</a:t>
            </a:r>
            <a:endParaRPr lang="en-IN" dirty="0"/>
          </a:p>
        </p:txBody>
      </p:sp>
      <p:sp>
        <p:nvSpPr>
          <p:cNvPr id="3" name="Content Placeholder 2"/>
          <p:cNvSpPr>
            <a:spLocks noGrp="1"/>
          </p:cNvSpPr>
          <p:nvPr>
            <p:ph idx="1"/>
          </p:nvPr>
        </p:nvSpPr>
        <p:spPr>
          <a:xfrm>
            <a:off x="655092" y="1487606"/>
            <a:ext cx="10890913" cy="4722124"/>
          </a:xfrm>
          <a:solidFill>
            <a:schemeClr val="accent1">
              <a:lumMod val="20000"/>
              <a:lumOff val="80000"/>
            </a:schemeClr>
          </a:solidFill>
        </p:spPr>
        <p:txBody>
          <a:bodyPr>
            <a:noAutofit/>
          </a:bodyPr>
          <a:lstStyle/>
          <a:p>
            <a:pPr marL="0" indent="0" algn="just">
              <a:buNone/>
            </a:pPr>
            <a:r>
              <a:rPr lang="en-US" sz="2700" kern="0" dirty="0">
                <a:solidFill>
                  <a:schemeClr val="tx2"/>
                </a:solidFill>
                <a:effectLst>
                  <a:outerShdw blurRad="38100" dist="38100" dir="2700000" algn="tl">
                    <a:srgbClr val="000000"/>
                  </a:outerShdw>
                </a:effectLst>
              </a:rPr>
              <a:t>The Term ‘Business’ means all those human activities which are performed for making profits. Business includes purchase of goods with the object of selling them at </a:t>
            </a:r>
            <a:r>
              <a:rPr lang="en-US" sz="2700" kern="0" dirty="0" smtClean="0">
                <a:solidFill>
                  <a:schemeClr val="tx2"/>
                </a:solidFill>
                <a:effectLst>
                  <a:outerShdw blurRad="38100" dist="38100" dir="2700000" algn="tl">
                    <a:srgbClr val="000000"/>
                  </a:outerShdw>
                </a:effectLst>
              </a:rPr>
              <a:t>profit.</a:t>
            </a:r>
          </a:p>
          <a:p>
            <a:pPr marL="0" indent="0" algn="just">
              <a:buNone/>
            </a:pPr>
            <a:r>
              <a:rPr lang="en-US" sz="2700" dirty="0"/>
              <a:t/>
            </a:r>
            <a:br>
              <a:rPr lang="en-US" sz="2700" dirty="0"/>
            </a:br>
            <a:r>
              <a:rPr lang="en-US" sz="2700" dirty="0"/>
              <a:t>“Business Environment encompasses the ‘climate’ or set of conditions, economic, social, political or institutional in which business operations are Conducted.”–</a:t>
            </a:r>
            <a:r>
              <a:rPr lang="en-US" sz="2700" i="1" dirty="0"/>
              <a:t>Arthur. </a:t>
            </a:r>
            <a:r>
              <a:rPr lang="en-US" sz="2700" i="1" dirty="0" err="1" smtClean="0"/>
              <a:t>M.Weimer</a:t>
            </a:r>
            <a:endParaRPr lang="en-US" sz="2700" i="1" dirty="0" smtClean="0"/>
          </a:p>
          <a:p>
            <a:pPr marL="0" indent="0" algn="just">
              <a:buNone/>
            </a:pPr>
            <a:r>
              <a:rPr lang="en-US" sz="2700" i="1" dirty="0"/>
              <a:t/>
            </a:r>
            <a:br>
              <a:rPr lang="en-US" sz="2700" i="1" dirty="0"/>
            </a:br>
            <a:r>
              <a:rPr lang="en-US" sz="2700" dirty="0" smtClean="0"/>
              <a:t>“</a:t>
            </a:r>
            <a:r>
              <a:rPr lang="en-US" sz="2700" dirty="0"/>
              <a:t>The total of all things external to firms and industries that affect the function of the organization is called business environment.” </a:t>
            </a:r>
            <a:r>
              <a:rPr lang="en-US" sz="2700" dirty="0" smtClean="0"/>
              <a:t>– </a:t>
            </a:r>
            <a:r>
              <a:rPr lang="en-US" sz="2700" dirty="0"/>
              <a:t>Wheeler</a:t>
            </a:r>
            <a:endParaRPr lang="en-IN" sz="2700" dirty="0"/>
          </a:p>
        </p:txBody>
      </p:sp>
    </p:spTree>
    <p:extLst>
      <p:ext uri="{BB962C8B-B14F-4D97-AF65-F5344CB8AC3E}">
        <p14:creationId xmlns:p14="http://schemas.microsoft.com/office/powerpoint/2010/main" val="260952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14674085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Slide Number Placeholder 4"/>
          <p:cNvSpPr>
            <a:spLocks noGrp="1"/>
          </p:cNvSpPr>
          <p:nvPr>
            <p:ph type="sldNum" sz="quarter" idx="12"/>
          </p:nvPr>
        </p:nvSpPr>
        <p:spPr bwMode="auto">
          <a:xfrm>
            <a:off x="4648200" y="6356351"/>
            <a:ext cx="2895600" cy="365125"/>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625AE8FA-8DD3-41B4-B825-57E3014AAA7F}" type="slidenum">
              <a:rPr lang="en-US" smtClean="0">
                <a:solidFill>
                  <a:schemeClr val="tx1"/>
                </a:solidFill>
                <a:latin typeface="Arial" charset="0"/>
              </a:rPr>
              <a:pPr algn="ctr" fontAlgn="base">
                <a:spcBef>
                  <a:spcPct val="0"/>
                </a:spcBef>
                <a:spcAft>
                  <a:spcPct val="0"/>
                </a:spcAft>
              </a:pPr>
              <a:t>36</a:t>
            </a:fld>
            <a:endParaRPr lang="en-US" smtClean="0">
              <a:solidFill>
                <a:schemeClr val="tx1"/>
              </a:solidFill>
              <a:latin typeface="Arial" charset="0"/>
            </a:endParaRPr>
          </a:p>
        </p:txBody>
      </p:sp>
      <p:sp>
        <p:nvSpPr>
          <p:cNvPr id="285698" name="Rectangle 2"/>
          <p:cNvSpPr>
            <a:spLocks noGrp="1" noRot="1" noChangeArrowheads="1"/>
          </p:cNvSpPr>
          <p:nvPr>
            <p:ph type="title"/>
          </p:nvPr>
        </p:nvSpPr>
        <p:spPr>
          <a:xfrm>
            <a:off x="3695700" y="587234"/>
            <a:ext cx="4800600" cy="736600"/>
          </a:xfrm>
        </p:spPr>
        <p:txBody>
          <a:bodyPr>
            <a:normAutofit/>
          </a:bodyPr>
          <a:lstStyle/>
          <a:p>
            <a:pPr eaLnBrk="1" hangingPunct="1"/>
            <a:r>
              <a:rPr lang="en-US" sz="3800" dirty="0"/>
              <a:t>External Environment</a:t>
            </a:r>
          </a:p>
        </p:txBody>
      </p:sp>
      <p:sp>
        <p:nvSpPr>
          <p:cNvPr id="285699" name="Rectangle 3"/>
          <p:cNvSpPr>
            <a:spLocks noGrp="1" noChangeArrowheads="1"/>
          </p:cNvSpPr>
          <p:nvPr>
            <p:ph type="body" idx="1"/>
          </p:nvPr>
        </p:nvSpPr>
        <p:spPr>
          <a:xfrm>
            <a:off x="668740" y="1323834"/>
            <a:ext cx="10877266" cy="1030406"/>
          </a:xfrm>
        </p:spPr>
        <p:txBody>
          <a:bodyPr/>
          <a:lstStyle/>
          <a:p>
            <a:pPr marL="0" indent="0" algn="just">
              <a:buNone/>
            </a:pPr>
            <a:r>
              <a:rPr lang="en-US" sz="2800" dirty="0"/>
              <a:t>The external environment consists of all the factors which provide opportunities or pose threats to an organization. </a:t>
            </a:r>
          </a:p>
        </p:txBody>
      </p:sp>
      <p:sp>
        <p:nvSpPr>
          <p:cNvPr id="5" name="Rectangle 3"/>
          <p:cNvSpPr txBox="1">
            <a:spLocks noChangeArrowheads="1"/>
          </p:cNvSpPr>
          <p:nvPr/>
        </p:nvSpPr>
        <p:spPr bwMode="auto">
          <a:xfrm>
            <a:off x="666458" y="2510054"/>
            <a:ext cx="4114800" cy="3699681"/>
          </a:xfrm>
          <a:prstGeom prst="rect">
            <a:avLst/>
          </a:prstGeom>
          <a:solidFill>
            <a:schemeClr val="accent1">
              <a:lumMod val="20000"/>
              <a:lumOff val="80000"/>
            </a:schemeClr>
          </a:solidFill>
          <a:ln w="9525">
            <a:noFill/>
            <a:miter lim="800000"/>
            <a:headEnd/>
            <a:tailEnd/>
          </a:ln>
        </p:spPr>
        <p:txBody>
          <a:bodyPr/>
          <a:lstStyle/>
          <a:p>
            <a:pPr>
              <a:lnSpc>
                <a:spcPct val="150000"/>
              </a:lnSpc>
              <a:buFont typeface="Wingdings" pitchFamily="2" charset="2"/>
              <a:buChar char="v"/>
            </a:pPr>
            <a:r>
              <a:rPr lang="en-US" sz="2600" dirty="0">
                <a:latin typeface="Garamond" pitchFamily="18" charset="0"/>
              </a:rPr>
              <a:t>  Competitors</a:t>
            </a:r>
          </a:p>
          <a:p>
            <a:pPr>
              <a:lnSpc>
                <a:spcPct val="150000"/>
              </a:lnSpc>
              <a:buFont typeface="Wingdings" pitchFamily="2" charset="2"/>
              <a:buChar char="v"/>
            </a:pPr>
            <a:r>
              <a:rPr lang="en-US" sz="2600" dirty="0">
                <a:latin typeface="Garamond" pitchFamily="18" charset="0"/>
              </a:rPr>
              <a:t>  Customers</a:t>
            </a:r>
          </a:p>
          <a:p>
            <a:pPr>
              <a:lnSpc>
                <a:spcPct val="150000"/>
              </a:lnSpc>
              <a:buFont typeface="Wingdings" pitchFamily="2" charset="2"/>
              <a:buChar char="v"/>
            </a:pPr>
            <a:r>
              <a:rPr lang="en-US" sz="2600" dirty="0">
                <a:latin typeface="Garamond" pitchFamily="18" charset="0"/>
              </a:rPr>
              <a:t>  Suppliers</a:t>
            </a:r>
          </a:p>
          <a:p>
            <a:pPr>
              <a:lnSpc>
                <a:spcPct val="150000"/>
              </a:lnSpc>
              <a:buFont typeface="Wingdings" pitchFamily="2" charset="2"/>
              <a:buChar char="v"/>
            </a:pPr>
            <a:r>
              <a:rPr lang="en-US" sz="2600" dirty="0">
                <a:latin typeface="Garamond" pitchFamily="18" charset="0"/>
              </a:rPr>
              <a:t>  Public</a:t>
            </a:r>
          </a:p>
          <a:p>
            <a:pPr>
              <a:lnSpc>
                <a:spcPct val="150000"/>
              </a:lnSpc>
              <a:buFont typeface="Wingdings" pitchFamily="2" charset="2"/>
              <a:buChar char="v"/>
            </a:pPr>
            <a:r>
              <a:rPr lang="en-US" sz="2600" dirty="0">
                <a:latin typeface="Garamond" pitchFamily="18" charset="0"/>
              </a:rPr>
              <a:t>  Marketing intermediaries</a:t>
            </a:r>
          </a:p>
          <a:p>
            <a:pPr>
              <a:lnSpc>
                <a:spcPct val="150000"/>
              </a:lnSpc>
              <a:buFont typeface="Wingdings" pitchFamily="2" charset="2"/>
              <a:buChar char="v"/>
            </a:pPr>
            <a:r>
              <a:rPr lang="en-US" sz="2600" dirty="0">
                <a:latin typeface="Garamond" pitchFamily="18" charset="0"/>
              </a:rPr>
              <a:t>  Workers and Union</a:t>
            </a:r>
          </a:p>
        </p:txBody>
      </p:sp>
      <p:sp>
        <p:nvSpPr>
          <p:cNvPr id="6" name="Rectangle 3"/>
          <p:cNvSpPr txBox="1">
            <a:spLocks noChangeArrowheads="1"/>
          </p:cNvSpPr>
          <p:nvPr/>
        </p:nvSpPr>
        <p:spPr bwMode="auto">
          <a:xfrm>
            <a:off x="6676035" y="2387221"/>
            <a:ext cx="4879975" cy="3846297"/>
          </a:xfrm>
          <a:prstGeom prst="rect">
            <a:avLst/>
          </a:prstGeom>
          <a:solidFill>
            <a:schemeClr val="accent1">
              <a:lumMod val="20000"/>
              <a:lumOff val="80000"/>
            </a:schemeClr>
          </a:solidFill>
          <a:ln w="9525">
            <a:noFill/>
            <a:miter lim="800000"/>
            <a:headEnd/>
            <a:tailEnd/>
          </a:ln>
        </p:spPr>
        <p:txBody>
          <a:bodyPr/>
          <a:lstStyle/>
          <a:p>
            <a:pPr marL="342900" indent="-342900">
              <a:buFont typeface="Wingdings" pitchFamily="2" charset="2"/>
              <a:buChar char="Ø"/>
            </a:pPr>
            <a:r>
              <a:rPr lang="en-US" sz="2400" dirty="0">
                <a:latin typeface="Garamond" pitchFamily="18" charset="0"/>
              </a:rPr>
              <a:t>  Economic Environment</a:t>
            </a:r>
          </a:p>
          <a:p>
            <a:pPr marL="342900" indent="-342900">
              <a:buFont typeface="Wingdings" pitchFamily="2" charset="2"/>
              <a:buChar char="Ø"/>
            </a:pPr>
            <a:r>
              <a:rPr lang="en-US" sz="2400" dirty="0">
                <a:latin typeface="Garamond" pitchFamily="18" charset="0"/>
              </a:rPr>
              <a:t>  Non-Economic Environment</a:t>
            </a:r>
          </a:p>
          <a:p>
            <a:pPr marL="342900" indent="-342900"/>
            <a:r>
              <a:rPr lang="en-US" sz="2400" dirty="0">
                <a:latin typeface="Garamond" pitchFamily="18" charset="0"/>
              </a:rPr>
              <a:t>  		Socio-Cultural Environment</a:t>
            </a:r>
          </a:p>
          <a:p>
            <a:pPr marL="342900" indent="-342900"/>
            <a:r>
              <a:rPr lang="en-US" sz="2400" dirty="0">
                <a:latin typeface="Garamond" pitchFamily="18" charset="0"/>
              </a:rPr>
              <a:t>  		Natural Environment</a:t>
            </a:r>
          </a:p>
          <a:p>
            <a:pPr marL="342900" indent="-342900"/>
            <a:r>
              <a:rPr lang="en-US" sz="2400" dirty="0">
                <a:latin typeface="Garamond" pitchFamily="18" charset="0"/>
              </a:rPr>
              <a:t>  		Geographical Environment</a:t>
            </a:r>
          </a:p>
          <a:p>
            <a:pPr marL="342900" indent="-342900"/>
            <a:r>
              <a:rPr lang="en-US" sz="2400" dirty="0">
                <a:latin typeface="Garamond" pitchFamily="18" charset="0"/>
              </a:rPr>
              <a:t>  		Ecological Environment</a:t>
            </a:r>
          </a:p>
          <a:p>
            <a:pPr marL="342900" indent="-342900"/>
            <a:r>
              <a:rPr lang="en-US" sz="2400" dirty="0">
                <a:latin typeface="Garamond" pitchFamily="18" charset="0"/>
              </a:rPr>
              <a:t>  		Demographic Environment</a:t>
            </a:r>
          </a:p>
          <a:p>
            <a:pPr marL="342900" indent="-342900"/>
            <a:r>
              <a:rPr lang="en-US" sz="2400" dirty="0">
                <a:latin typeface="Garamond" pitchFamily="18" charset="0"/>
              </a:rPr>
              <a:t>  		Physical and Technological </a:t>
            </a:r>
          </a:p>
          <a:p>
            <a:pPr marL="342900" indent="-342900"/>
            <a:r>
              <a:rPr lang="en-US" sz="2400" dirty="0">
                <a:latin typeface="Garamond" pitchFamily="18" charset="0"/>
              </a:rPr>
              <a:t>  		Political and Government </a:t>
            </a:r>
          </a:p>
          <a:p>
            <a:pPr marL="342900" indent="-342900"/>
            <a:r>
              <a:rPr lang="en-US" sz="2400" dirty="0">
                <a:latin typeface="Garamond" pitchFamily="18" charset="0"/>
              </a:rPr>
              <a:t> 	 	Legal environment </a:t>
            </a:r>
          </a:p>
        </p:txBody>
      </p:sp>
    </p:spTree>
    <p:extLst>
      <p:ext uri="{BB962C8B-B14F-4D97-AF65-F5344CB8AC3E}">
        <p14:creationId xmlns:p14="http://schemas.microsoft.com/office/powerpoint/2010/main" val="707796868"/>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85698"/>
                                        </p:tgtEl>
                                        <p:attrNameLst>
                                          <p:attrName>style.visibility</p:attrName>
                                        </p:attrNameLst>
                                      </p:cBhvr>
                                      <p:to>
                                        <p:strVal val="visible"/>
                                      </p:to>
                                    </p:set>
                                    <p:animEffect transition="in" filter="dissolve">
                                      <p:cBhvr>
                                        <p:cTn id="7" dur="500"/>
                                        <p:tgtEl>
                                          <p:spTgt spid="2856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5699">
                                            <p:txEl>
                                              <p:pRg st="0" end="0"/>
                                            </p:txEl>
                                          </p:spTgt>
                                        </p:tgtEl>
                                        <p:attrNameLst>
                                          <p:attrName>style.visibility</p:attrName>
                                        </p:attrNameLst>
                                      </p:cBhvr>
                                      <p:to>
                                        <p:strVal val="visible"/>
                                      </p:to>
                                    </p:set>
                                    <p:animEffect transition="in" filter="dissolve">
                                      <p:cBhvr>
                                        <p:cTn id="12" dur="500"/>
                                        <p:tgtEl>
                                          <p:spTgt spid="2856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5">
                                            <p:bg/>
                                          </p:spTgt>
                                        </p:tgtEl>
                                        <p:attrNameLst>
                                          <p:attrName>style.visibility</p:attrName>
                                        </p:attrNameLst>
                                      </p:cBhvr>
                                      <p:to>
                                        <p:strVal val="visible"/>
                                      </p:to>
                                    </p:set>
                                    <p:animEffect transition="in" filter="fade">
                                      <p:cBhvr>
                                        <p:cTn id="17" dur="1000"/>
                                        <p:tgtEl>
                                          <p:spTgt spid="5">
                                            <p:bg/>
                                          </p:spTgt>
                                        </p:tgtEl>
                                      </p:cBhvr>
                                    </p:animEffect>
                                    <p:anim calcmode="lin" valueType="num">
                                      <p:cBhvr>
                                        <p:cTn id="18" dur="1000" fill="hold"/>
                                        <p:tgtEl>
                                          <p:spTgt spid="5">
                                            <p:bg/>
                                          </p:spTgt>
                                        </p:tgtEl>
                                        <p:attrNameLst>
                                          <p:attrName>ppt_x</p:attrName>
                                        </p:attrNameLst>
                                      </p:cBhvr>
                                      <p:tavLst>
                                        <p:tav tm="0">
                                          <p:val>
                                            <p:strVal val="#ppt_x"/>
                                          </p:val>
                                        </p:tav>
                                        <p:tav tm="100000">
                                          <p:val>
                                            <p:strVal val="#ppt_x"/>
                                          </p:val>
                                        </p:tav>
                                      </p:tavLst>
                                    </p:anim>
                                    <p:anim calcmode="lin" valueType="num">
                                      <p:cBhvr>
                                        <p:cTn id="19" dur="898" decel="100000" fill="hold"/>
                                        <p:tgtEl>
                                          <p:spTgt spid="5">
                                            <p:bg/>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898"/>
                                          </p:stCondLst>
                                        </p:cTn>
                                        <p:tgtEl>
                                          <p:spTgt spid="5">
                                            <p:bg/>
                                          </p:spTgt>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1000"/>
                                        <p:tgtEl>
                                          <p:spTgt spid="5">
                                            <p:txEl>
                                              <p:pRg st="0" end="0"/>
                                            </p:txEl>
                                          </p:spTgt>
                                        </p:tgtEl>
                                      </p:cBhvr>
                                    </p:animEffect>
                                    <p:anim calcmode="lin" valueType="num">
                                      <p:cBhvr>
                                        <p:cTn id="2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898"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898"/>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1000"/>
                                        <p:tgtEl>
                                          <p:spTgt spid="5">
                                            <p:txEl>
                                              <p:pRg st="1" end="1"/>
                                            </p:txEl>
                                          </p:spTgt>
                                        </p:tgtEl>
                                      </p:cBhvr>
                                    </p:animEffect>
                                    <p:anim calcmode="lin" valueType="num">
                                      <p:cBhvr>
                                        <p:cTn id="3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5" dur="898" decel="100000" fill="hold"/>
                                        <p:tgtEl>
                                          <p:spTgt spid="5">
                                            <p:txEl>
                                              <p:pRg st="1" end="1"/>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898"/>
                                          </p:stCondLst>
                                        </p:cTn>
                                        <p:tgtEl>
                                          <p:spTgt spid="5">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1000"/>
                                        <p:tgtEl>
                                          <p:spTgt spid="5">
                                            <p:txEl>
                                              <p:pRg st="2" end="2"/>
                                            </p:txEl>
                                          </p:spTgt>
                                        </p:tgtEl>
                                      </p:cBhvr>
                                    </p:animEffect>
                                    <p:anim calcmode="lin" valueType="num">
                                      <p:cBhvr>
                                        <p:cTn id="4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3" dur="898" decel="100000" fill="hold"/>
                                        <p:tgtEl>
                                          <p:spTgt spid="5">
                                            <p:txEl>
                                              <p:pRg st="2" end="2"/>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898"/>
                                          </p:stCondLst>
                                        </p:cTn>
                                        <p:tgtEl>
                                          <p:spTgt spid="5">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animEffect transition="in" filter="fade">
                                      <p:cBhvr>
                                        <p:cTn id="49" dur="1000"/>
                                        <p:tgtEl>
                                          <p:spTgt spid="5">
                                            <p:txEl>
                                              <p:pRg st="3" end="3"/>
                                            </p:txEl>
                                          </p:spTgt>
                                        </p:tgtEl>
                                      </p:cBhvr>
                                    </p:animEffect>
                                    <p:anim calcmode="lin" valueType="num">
                                      <p:cBhvr>
                                        <p:cTn id="5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51" dur="898" decel="100000" fill="hold"/>
                                        <p:tgtEl>
                                          <p:spTgt spid="5">
                                            <p:txEl>
                                              <p:pRg st="3" end="3"/>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898"/>
                                          </p:stCondLst>
                                        </p:cTn>
                                        <p:tgtEl>
                                          <p:spTgt spid="5">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37" presetClass="entr" presetSubtype="0" fill="hold" grpId="0" nodeType="clickEffect">
                                  <p:stCondLst>
                                    <p:cond delay="0"/>
                                  </p:stCondLst>
                                  <p:childTnLst>
                                    <p:set>
                                      <p:cBhvr>
                                        <p:cTn id="56" dur="1" fill="hold">
                                          <p:stCondLst>
                                            <p:cond delay="0"/>
                                          </p:stCondLst>
                                        </p:cTn>
                                        <p:tgtEl>
                                          <p:spTgt spid="5">
                                            <p:txEl>
                                              <p:pRg st="4" end="4"/>
                                            </p:txEl>
                                          </p:spTgt>
                                        </p:tgtEl>
                                        <p:attrNameLst>
                                          <p:attrName>style.visibility</p:attrName>
                                        </p:attrNameLst>
                                      </p:cBhvr>
                                      <p:to>
                                        <p:strVal val="visible"/>
                                      </p:to>
                                    </p:set>
                                    <p:animEffect transition="in" filter="fade">
                                      <p:cBhvr>
                                        <p:cTn id="57" dur="1000"/>
                                        <p:tgtEl>
                                          <p:spTgt spid="5">
                                            <p:txEl>
                                              <p:pRg st="4" end="4"/>
                                            </p:txEl>
                                          </p:spTgt>
                                        </p:tgtEl>
                                      </p:cBhvr>
                                    </p:animEffect>
                                    <p:anim calcmode="lin" valueType="num">
                                      <p:cBhvr>
                                        <p:cTn id="5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59" dur="898" decel="100000" fill="hold"/>
                                        <p:tgtEl>
                                          <p:spTgt spid="5">
                                            <p:txEl>
                                              <p:pRg st="4" end="4"/>
                                            </p:txEl>
                                          </p:spTgt>
                                        </p:tgtEl>
                                        <p:attrNameLst>
                                          <p:attrName>ppt_y</p:attrName>
                                        </p:attrNameLst>
                                      </p:cBhvr>
                                      <p:tavLst>
                                        <p:tav tm="0">
                                          <p:val>
                                            <p:strVal val="#ppt_y+1"/>
                                          </p:val>
                                        </p:tav>
                                        <p:tav tm="100000">
                                          <p:val>
                                            <p:strVal val="#ppt_y-.03"/>
                                          </p:val>
                                        </p:tav>
                                      </p:tavLst>
                                    </p:anim>
                                    <p:anim calcmode="lin" valueType="num">
                                      <p:cBhvr>
                                        <p:cTn id="60" dur="100" accel="100000" fill="hold">
                                          <p:stCondLst>
                                            <p:cond delay="898"/>
                                          </p:stCondLst>
                                        </p:cTn>
                                        <p:tgtEl>
                                          <p:spTgt spid="5">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37" presetClass="entr" presetSubtype="0" fill="hold" grpId="0" nodeType="clickEffect">
                                  <p:stCondLst>
                                    <p:cond delay="0"/>
                                  </p:stCondLst>
                                  <p:childTnLst>
                                    <p:set>
                                      <p:cBhvr>
                                        <p:cTn id="64" dur="1" fill="hold">
                                          <p:stCondLst>
                                            <p:cond delay="0"/>
                                          </p:stCondLst>
                                        </p:cTn>
                                        <p:tgtEl>
                                          <p:spTgt spid="5">
                                            <p:txEl>
                                              <p:pRg st="5" end="5"/>
                                            </p:txEl>
                                          </p:spTgt>
                                        </p:tgtEl>
                                        <p:attrNameLst>
                                          <p:attrName>style.visibility</p:attrName>
                                        </p:attrNameLst>
                                      </p:cBhvr>
                                      <p:to>
                                        <p:strVal val="visible"/>
                                      </p:to>
                                    </p:set>
                                    <p:animEffect transition="in" filter="fade">
                                      <p:cBhvr>
                                        <p:cTn id="65" dur="1000"/>
                                        <p:tgtEl>
                                          <p:spTgt spid="5">
                                            <p:txEl>
                                              <p:pRg st="5" end="5"/>
                                            </p:txEl>
                                          </p:spTgt>
                                        </p:tgtEl>
                                      </p:cBhvr>
                                    </p:animEffect>
                                    <p:anim calcmode="lin" valueType="num">
                                      <p:cBhvr>
                                        <p:cTn id="6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67" dur="898" decel="100000" fill="hold"/>
                                        <p:tgtEl>
                                          <p:spTgt spid="5">
                                            <p:txEl>
                                              <p:pRg st="5" end="5"/>
                                            </p:txEl>
                                          </p:spTgt>
                                        </p:tgtEl>
                                        <p:attrNameLst>
                                          <p:attrName>ppt_y</p:attrName>
                                        </p:attrNameLst>
                                      </p:cBhvr>
                                      <p:tavLst>
                                        <p:tav tm="0">
                                          <p:val>
                                            <p:strVal val="#ppt_y+1"/>
                                          </p:val>
                                        </p:tav>
                                        <p:tav tm="100000">
                                          <p:val>
                                            <p:strVal val="#ppt_y-.03"/>
                                          </p:val>
                                        </p:tav>
                                      </p:tavLst>
                                    </p:anim>
                                    <p:anim calcmode="lin" valueType="num">
                                      <p:cBhvr>
                                        <p:cTn id="68" dur="100" accel="100000" fill="hold">
                                          <p:stCondLst>
                                            <p:cond delay="898"/>
                                          </p:stCondLst>
                                        </p:cTn>
                                        <p:tgtEl>
                                          <p:spTgt spid="5">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7" presetClass="entr" presetSubtype="0" fill="hold" grpId="0" nodeType="clickEffect">
                                  <p:stCondLst>
                                    <p:cond delay="0"/>
                                  </p:stCondLst>
                                  <p:childTnLst>
                                    <p:set>
                                      <p:cBhvr>
                                        <p:cTn id="72" dur="1" fill="hold">
                                          <p:stCondLst>
                                            <p:cond delay="0"/>
                                          </p:stCondLst>
                                        </p:cTn>
                                        <p:tgtEl>
                                          <p:spTgt spid="6">
                                            <p:bg/>
                                          </p:spTgt>
                                        </p:tgtEl>
                                        <p:attrNameLst>
                                          <p:attrName>style.visibility</p:attrName>
                                        </p:attrNameLst>
                                      </p:cBhvr>
                                      <p:to>
                                        <p:strVal val="visible"/>
                                      </p:to>
                                    </p:set>
                                    <p:animEffect transition="in" filter="fade">
                                      <p:cBhvr>
                                        <p:cTn id="73" dur="1000"/>
                                        <p:tgtEl>
                                          <p:spTgt spid="6">
                                            <p:bg/>
                                          </p:spTgt>
                                        </p:tgtEl>
                                      </p:cBhvr>
                                    </p:animEffect>
                                    <p:anim calcmode="lin" valueType="num">
                                      <p:cBhvr>
                                        <p:cTn id="74" dur="1000" fill="hold"/>
                                        <p:tgtEl>
                                          <p:spTgt spid="6">
                                            <p:bg/>
                                          </p:spTgt>
                                        </p:tgtEl>
                                        <p:attrNameLst>
                                          <p:attrName>ppt_x</p:attrName>
                                        </p:attrNameLst>
                                      </p:cBhvr>
                                      <p:tavLst>
                                        <p:tav tm="0">
                                          <p:val>
                                            <p:strVal val="#ppt_x"/>
                                          </p:val>
                                        </p:tav>
                                        <p:tav tm="100000">
                                          <p:val>
                                            <p:strVal val="#ppt_x"/>
                                          </p:val>
                                        </p:tav>
                                      </p:tavLst>
                                    </p:anim>
                                    <p:anim calcmode="lin" valueType="num">
                                      <p:cBhvr>
                                        <p:cTn id="75" dur="898" decel="100000" fill="hold"/>
                                        <p:tgtEl>
                                          <p:spTgt spid="6">
                                            <p:bg/>
                                          </p:spTgt>
                                        </p:tgtEl>
                                        <p:attrNameLst>
                                          <p:attrName>ppt_y</p:attrName>
                                        </p:attrNameLst>
                                      </p:cBhvr>
                                      <p:tavLst>
                                        <p:tav tm="0">
                                          <p:val>
                                            <p:strVal val="#ppt_y+1"/>
                                          </p:val>
                                        </p:tav>
                                        <p:tav tm="100000">
                                          <p:val>
                                            <p:strVal val="#ppt_y-.03"/>
                                          </p:val>
                                        </p:tav>
                                      </p:tavLst>
                                    </p:anim>
                                    <p:anim calcmode="lin" valueType="num">
                                      <p:cBhvr>
                                        <p:cTn id="76" dur="100" accel="100000" fill="hold">
                                          <p:stCondLst>
                                            <p:cond delay="898"/>
                                          </p:stCondLst>
                                        </p:cTn>
                                        <p:tgtEl>
                                          <p:spTgt spid="6">
                                            <p:bg/>
                                          </p:spTgt>
                                        </p:tgtEl>
                                        <p:attrNameLst>
                                          <p:attrName>ppt_y</p:attrName>
                                        </p:attrNameLst>
                                      </p:cBhvr>
                                      <p:tavLst>
                                        <p:tav tm="0">
                                          <p:val>
                                            <p:strVal val="#ppt_y-.03"/>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7" presetClass="entr" presetSubtype="0" fill="hold" grpId="0" nodeType="clickEffect">
                                  <p:stCondLst>
                                    <p:cond delay="0"/>
                                  </p:stCondLst>
                                  <p:childTnLst>
                                    <p:set>
                                      <p:cBhvr>
                                        <p:cTn id="80" dur="1" fill="hold">
                                          <p:stCondLst>
                                            <p:cond delay="0"/>
                                          </p:stCondLst>
                                        </p:cTn>
                                        <p:tgtEl>
                                          <p:spTgt spid="6">
                                            <p:txEl>
                                              <p:pRg st="0" end="0"/>
                                            </p:txEl>
                                          </p:spTgt>
                                        </p:tgtEl>
                                        <p:attrNameLst>
                                          <p:attrName>style.visibility</p:attrName>
                                        </p:attrNameLst>
                                      </p:cBhvr>
                                      <p:to>
                                        <p:strVal val="visible"/>
                                      </p:to>
                                    </p:set>
                                    <p:animEffect transition="in" filter="fade">
                                      <p:cBhvr>
                                        <p:cTn id="81" dur="1000"/>
                                        <p:tgtEl>
                                          <p:spTgt spid="6">
                                            <p:txEl>
                                              <p:pRg st="0" end="0"/>
                                            </p:txEl>
                                          </p:spTgt>
                                        </p:tgtEl>
                                      </p:cBhvr>
                                    </p:animEffect>
                                    <p:anim calcmode="lin" valueType="num">
                                      <p:cBhvr>
                                        <p:cTn id="8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83" dur="898"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84" dur="100" accel="100000" fill="hold">
                                          <p:stCondLst>
                                            <p:cond delay="898"/>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37" presetClass="entr" presetSubtype="0" fill="hold" grpId="0" nodeType="clickEffect">
                                  <p:stCondLst>
                                    <p:cond delay="0"/>
                                  </p:stCondLst>
                                  <p:childTnLst>
                                    <p:set>
                                      <p:cBhvr>
                                        <p:cTn id="88" dur="1" fill="hold">
                                          <p:stCondLst>
                                            <p:cond delay="0"/>
                                          </p:stCondLst>
                                        </p:cTn>
                                        <p:tgtEl>
                                          <p:spTgt spid="6">
                                            <p:txEl>
                                              <p:pRg st="1" end="1"/>
                                            </p:txEl>
                                          </p:spTgt>
                                        </p:tgtEl>
                                        <p:attrNameLst>
                                          <p:attrName>style.visibility</p:attrName>
                                        </p:attrNameLst>
                                      </p:cBhvr>
                                      <p:to>
                                        <p:strVal val="visible"/>
                                      </p:to>
                                    </p:set>
                                    <p:animEffect transition="in" filter="fade">
                                      <p:cBhvr>
                                        <p:cTn id="89" dur="1000"/>
                                        <p:tgtEl>
                                          <p:spTgt spid="6">
                                            <p:txEl>
                                              <p:pRg st="1" end="1"/>
                                            </p:txEl>
                                          </p:spTgt>
                                        </p:tgtEl>
                                      </p:cBhvr>
                                    </p:animEffect>
                                    <p:anim calcmode="lin" valueType="num">
                                      <p:cBhvr>
                                        <p:cTn id="9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1" dur="898"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92" dur="100" accel="100000" fill="hold">
                                          <p:stCondLst>
                                            <p:cond delay="898"/>
                                          </p:stCondLst>
                                        </p:cTn>
                                        <p:tgtEl>
                                          <p:spTgt spid="6">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37" presetClass="entr" presetSubtype="0" fill="hold" grpId="0" nodeType="clickEffect">
                                  <p:stCondLst>
                                    <p:cond delay="0"/>
                                  </p:stCondLst>
                                  <p:childTnLst>
                                    <p:set>
                                      <p:cBhvr>
                                        <p:cTn id="96" dur="1" fill="hold">
                                          <p:stCondLst>
                                            <p:cond delay="0"/>
                                          </p:stCondLst>
                                        </p:cTn>
                                        <p:tgtEl>
                                          <p:spTgt spid="6">
                                            <p:txEl>
                                              <p:pRg st="2" end="2"/>
                                            </p:txEl>
                                          </p:spTgt>
                                        </p:tgtEl>
                                        <p:attrNameLst>
                                          <p:attrName>style.visibility</p:attrName>
                                        </p:attrNameLst>
                                      </p:cBhvr>
                                      <p:to>
                                        <p:strVal val="visible"/>
                                      </p:to>
                                    </p:set>
                                    <p:animEffect transition="in" filter="fade">
                                      <p:cBhvr>
                                        <p:cTn id="97" dur="1000"/>
                                        <p:tgtEl>
                                          <p:spTgt spid="6">
                                            <p:txEl>
                                              <p:pRg st="2" end="2"/>
                                            </p:txEl>
                                          </p:spTgt>
                                        </p:tgtEl>
                                      </p:cBhvr>
                                    </p:animEffect>
                                    <p:anim calcmode="lin" valueType="num">
                                      <p:cBhvr>
                                        <p:cTn id="9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9" dur="898"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100" dur="100" accel="100000" fill="hold">
                                          <p:stCondLst>
                                            <p:cond delay="898"/>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7" presetClass="entr" presetSubtype="0" fill="hold" grpId="0" nodeType="clickEffect">
                                  <p:stCondLst>
                                    <p:cond delay="0"/>
                                  </p:stCondLst>
                                  <p:childTnLst>
                                    <p:set>
                                      <p:cBhvr>
                                        <p:cTn id="104" dur="1" fill="hold">
                                          <p:stCondLst>
                                            <p:cond delay="0"/>
                                          </p:stCondLst>
                                        </p:cTn>
                                        <p:tgtEl>
                                          <p:spTgt spid="6">
                                            <p:txEl>
                                              <p:pRg st="3" end="3"/>
                                            </p:txEl>
                                          </p:spTgt>
                                        </p:tgtEl>
                                        <p:attrNameLst>
                                          <p:attrName>style.visibility</p:attrName>
                                        </p:attrNameLst>
                                      </p:cBhvr>
                                      <p:to>
                                        <p:strVal val="visible"/>
                                      </p:to>
                                    </p:set>
                                    <p:animEffect transition="in" filter="fade">
                                      <p:cBhvr>
                                        <p:cTn id="105" dur="1000"/>
                                        <p:tgtEl>
                                          <p:spTgt spid="6">
                                            <p:txEl>
                                              <p:pRg st="3" end="3"/>
                                            </p:txEl>
                                          </p:spTgt>
                                        </p:tgtEl>
                                      </p:cBhvr>
                                    </p:animEffect>
                                    <p:anim calcmode="lin" valueType="num">
                                      <p:cBhvr>
                                        <p:cTn id="10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07" dur="898" decel="100000" fill="hold"/>
                                        <p:tgtEl>
                                          <p:spTgt spid="6">
                                            <p:txEl>
                                              <p:pRg st="3" end="3"/>
                                            </p:txEl>
                                          </p:spTgt>
                                        </p:tgtEl>
                                        <p:attrNameLst>
                                          <p:attrName>ppt_y</p:attrName>
                                        </p:attrNameLst>
                                      </p:cBhvr>
                                      <p:tavLst>
                                        <p:tav tm="0">
                                          <p:val>
                                            <p:strVal val="#ppt_y+1"/>
                                          </p:val>
                                        </p:tav>
                                        <p:tav tm="100000">
                                          <p:val>
                                            <p:strVal val="#ppt_y-.03"/>
                                          </p:val>
                                        </p:tav>
                                      </p:tavLst>
                                    </p:anim>
                                    <p:anim calcmode="lin" valueType="num">
                                      <p:cBhvr>
                                        <p:cTn id="108" dur="100" accel="100000" fill="hold">
                                          <p:stCondLst>
                                            <p:cond delay="898"/>
                                          </p:stCondLst>
                                        </p:cTn>
                                        <p:tgtEl>
                                          <p:spTgt spid="6">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7" presetClass="entr" presetSubtype="0" fill="hold" grpId="0" nodeType="clickEffect">
                                  <p:stCondLst>
                                    <p:cond delay="0"/>
                                  </p:stCondLst>
                                  <p:childTnLst>
                                    <p:set>
                                      <p:cBhvr>
                                        <p:cTn id="112" dur="1" fill="hold">
                                          <p:stCondLst>
                                            <p:cond delay="0"/>
                                          </p:stCondLst>
                                        </p:cTn>
                                        <p:tgtEl>
                                          <p:spTgt spid="6">
                                            <p:txEl>
                                              <p:pRg st="4" end="4"/>
                                            </p:txEl>
                                          </p:spTgt>
                                        </p:tgtEl>
                                        <p:attrNameLst>
                                          <p:attrName>style.visibility</p:attrName>
                                        </p:attrNameLst>
                                      </p:cBhvr>
                                      <p:to>
                                        <p:strVal val="visible"/>
                                      </p:to>
                                    </p:set>
                                    <p:animEffect transition="in" filter="fade">
                                      <p:cBhvr>
                                        <p:cTn id="113" dur="1000"/>
                                        <p:tgtEl>
                                          <p:spTgt spid="6">
                                            <p:txEl>
                                              <p:pRg st="4" end="4"/>
                                            </p:txEl>
                                          </p:spTgt>
                                        </p:tgtEl>
                                      </p:cBhvr>
                                    </p:animEffect>
                                    <p:anim calcmode="lin" valueType="num">
                                      <p:cBhvr>
                                        <p:cTn id="114"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15" dur="898" decel="100000" fill="hold"/>
                                        <p:tgtEl>
                                          <p:spTgt spid="6">
                                            <p:txEl>
                                              <p:pRg st="4" end="4"/>
                                            </p:txEl>
                                          </p:spTgt>
                                        </p:tgtEl>
                                        <p:attrNameLst>
                                          <p:attrName>ppt_y</p:attrName>
                                        </p:attrNameLst>
                                      </p:cBhvr>
                                      <p:tavLst>
                                        <p:tav tm="0">
                                          <p:val>
                                            <p:strVal val="#ppt_y+1"/>
                                          </p:val>
                                        </p:tav>
                                        <p:tav tm="100000">
                                          <p:val>
                                            <p:strVal val="#ppt_y-.03"/>
                                          </p:val>
                                        </p:tav>
                                      </p:tavLst>
                                    </p:anim>
                                    <p:anim calcmode="lin" valueType="num">
                                      <p:cBhvr>
                                        <p:cTn id="116" dur="100" accel="100000" fill="hold">
                                          <p:stCondLst>
                                            <p:cond delay="898"/>
                                          </p:stCondLst>
                                        </p:cTn>
                                        <p:tgtEl>
                                          <p:spTgt spid="6">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7" presetClass="entr" presetSubtype="0" fill="hold" grpId="0" nodeType="clickEffect">
                                  <p:stCondLst>
                                    <p:cond delay="0"/>
                                  </p:stCondLst>
                                  <p:childTnLst>
                                    <p:set>
                                      <p:cBhvr>
                                        <p:cTn id="120" dur="1" fill="hold">
                                          <p:stCondLst>
                                            <p:cond delay="0"/>
                                          </p:stCondLst>
                                        </p:cTn>
                                        <p:tgtEl>
                                          <p:spTgt spid="6">
                                            <p:txEl>
                                              <p:pRg st="5" end="5"/>
                                            </p:txEl>
                                          </p:spTgt>
                                        </p:tgtEl>
                                        <p:attrNameLst>
                                          <p:attrName>style.visibility</p:attrName>
                                        </p:attrNameLst>
                                      </p:cBhvr>
                                      <p:to>
                                        <p:strVal val="visible"/>
                                      </p:to>
                                    </p:set>
                                    <p:animEffect transition="in" filter="fade">
                                      <p:cBhvr>
                                        <p:cTn id="121" dur="1000"/>
                                        <p:tgtEl>
                                          <p:spTgt spid="6">
                                            <p:txEl>
                                              <p:pRg st="5" end="5"/>
                                            </p:txEl>
                                          </p:spTgt>
                                        </p:tgtEl>
                                      </p:cBhvr>
                                    </p:animEffect>
                                    <p:anim calcmode="lin" valueType="num">
                                      <p:cBhvr>
                                        <p:cTn id="12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23" dur="898" decel="100000" fill="hold"/>
                                        <p:tgtEl>
                                          <p:spTgt spid="6">
                                            <p:txEl>
                                              <p:pRg st="5" end="5"/>
                                            </p:txEl>
                                          </p:spTgt>
                                        </p:tgtEl>
                                        <p:attrNameLst>
                                          <p:attrName>ppt_y</p:attrName>
                                        </p:attrNameLst>
                                      </p:cBhvr>
                                      <p:tavLst>
                                        <p:tav tm="0">
                                          <p:val>
                                            <p:strVal val="#ppt_y+1"/>
                                          </p:val>
                                        </p:tav>
                                        <p:tav tm="100000">
                                          <p:val>
                                            <p:strVal val="#ppt_y-.03"/>
                                          </p:val>
                                        </p:tav>
                                      </p:tavLst>
                                    </p:anim>
                                    <p:anim calcmode="lin" valueType="num">
                                      <p:cBhvr>
                                        <p:cTn id="124" dur="100" accel="100000" fill="hold">
                                          <p:stCondLst>
                                            <p:cond delay="898"/>
                                          </p:stCondLst>
                                        </p:cTn>
                                        <p:tgtEl>
                                          <p:spTgt spid="6">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7" presetClass="entr" presetSubtype="0" fill="hold" grpId="0" nodeType="clickEffect">
                                  <p:stCondLst>
                                    <p:cond delay="0"/>
                                  </p:stCondLst>
                                  <p:childTnLst>
                                    <p:set>
                                      <p:cBhvr>
                                        <p:cTn id="128" dur="1" fill="hold">
                                          <p:stCondLst>
                                            <p:cond delay="0"/>
                                          </p:stCondLst>
                                        </p:cTn>
                                        <p:tgtEl>
                                          <p:spTgt spid="6">
                                            <p:txEl>
                                              <p:pRg st="6" end="6"/>
                                            </p:txEl>
                                          </p:spTgt>
                                        </p:tgtEl>
                                        <p:attrNameLst>
                                          <p:attrName>style.visibility</p:attrName>
                                        </p:attrNameLst>
                                      </p:cBhvr>
                                      <p:to>
                                        <p:strVal val="visible"/>
                                      </p:to>
                                    </p:set>
                                    <p:animEffect transition="in" filter="fade">
                                      <p:cBhvr>
                                        <p:cTn id="129" dur="1000"/>
                                        <p:tgtEl>
                                          <p:spTgt spid="6">
                                            <p:txEl>
                                              <p:pRg st="6" end="6"/>
                                            </p:txEl>
                                          </p:spTgt>
                                        </p:tgtEl>
                                      </p:cBhvr>
                                    </p:animEffect>
                                    <p:anim calcmode="lin" valueType="num">
                                      <p:cBhvr>
                                        <p:cTn id="13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31" dur="898" decel="100000" fill="hold"/>
                                        <p:tgtEl>
                                          <p:spTgt spid="6">
                                            <p:txEl>
                                              <p:pRg st="6" end="6"/>
                                            </p:txEl>
                                          </p:spTgt>
                                        </p:tgtEl>
                                        <p:attrNameLst>
                                          <p:attrName>ppt_y</p:attrName>
                                        </p:attrNameLst>
                                      </p:cBhvr>
                                      <p:tavLst>
                                        <p:tav tm="0">
                                          <p:val>
                                            <p:strVal val="#ppt_y+1"/>
                                          </p:val>
                                        </p:tav>
                                        <p:tav tm="100000">
                                          <p:val>
                                            <p:strVal val="#ppt_y-.03"/>
                                          </p:val>
                                        </p:tav>
                                      </p:tavLst>
                                    </p:anim>
                                    <p:anim calcmode="lin" valueType="num">
                                      <p:cBhvr>
                                        <p:cTn id="132" dur="100" accel="100000" fill="hold">
                                          <p:stCondLst>
                                            <p:cond delay="898"/>
                                          </p:stCondLst>
                                        </p:cTn>
                                        <p:tgtEl>
                                          <p:spTgt spid="6">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7" presetClass="entr" presetSubtype="0" fill="hold" grpId="0" nodeType="clickEffect">
                                  <p:stCondLst>
                                    <p:cond delay="0"/>
                                  </p:stCondLst>
                                  <p:childTnLst>
                                    <p:set>
                                      <p:cBhvr>
                                        <p:cTn id="136" dur="1" fill="hold">
                                          <p:stCondLst>
                                            <p:cond delay="0"/>
                                          </p:stCondLst>
                                        </p:cTn>
                                        <p:tgtEl>
                                          <p:spTgt spid="6">
                                            <p:txEl>
                                              <p:pRg st="7" end="7"/>
                                            </p:txEl>
                                          </p:spTgt>
                                        </p:tgtEl>
                                        <p:attrNameLst>
                                          <p:attrName>style.visibility</p:attrName>
                                        </p:attrNameLst>
                                      </p:cBhvr>
                                      <p:to>
                                        <p:strVal val="visible"/>
                                      </p:to>
                                    </p:set>
                                    <p:animEffect transition="in" filter="fade">
                                      <p:cBhvr>
                                        <p:cTn id="137" dur="1000"/>
                                        <p:tgtEl>
                                          <p:spTgt spid="6">
                                            <p:txEl>
                                              <p:pRg st="7" end="7"/>
                                            </p:txEl>
                                          </p:spTgt>
                                        </p:tgtEl>
                                      </p:cBhvr>
                                    </p:animEffect>
                                    <p:anim calcmode="lin" valueType="num">
                                      <p:cBhvr>
                                        <p:cTn id="13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139" dur="898" decel="100000" fill="hold"/>
                                        <p:tgtEl>
                                          <p:spTgt spid="6">
                                            <p:txEl>
                                              <p:pRg st="7" end="7"/>
                                            </p:txEl>
                                          </p:spTgt>
                                        </p:tgtEl>
                                        <p:attrNameLst>
                                          <p:attrName>ppt_y</p:attrName>
                                        </p:attrNameLst>
                                      </p:cBhvr>
                                      <p:tavLst>
                                        <p:tav tm="0">
                                          <p:val>
                                            <p:strVal val="#ppt_y+1"/>
                                          </p:val>
                                        </p:tav>
                                        <p:tav tm="100000">
                                          <p:val>
                                            <p:strVal val="#ppt_y-.03"/>
                                          </p:val>
                                        </p:tav>
                                      </p:tavLst>
                                    </p:anim>
                                    <p:anim calcmode="lin" valueType="num">
                                      <p:cBhvr>
                                        <p:cTn id="140" dur="100" accel="100000" fill="hold">
                                          <p:stCondLst>
                                            <p:cond delay="898"/>
                                          </p:stCondLst>
                                        </p:cTn>
                                        <p:tgtEl>
                                          <p:spTgt spid="6">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37" presetClass="entr" presetSubtype="0" fill="hold" grpId="0" nodeType="clickEffect">
                                  <p:stCondLst>
                                    <p:cond delay="0"/>
                                  </p:stCondLst>
                                  <p:childTnLst>
                                    <p:set>
                                      <p:cBhvr>
                                        <p:cTn id="144" dur="1" fill="hold">
                                          <p:stCondLst>
                                            <p:cond delay="0"/>
                                          </p:stCondLst>
                                        </p:cTn>
                                        <p:tgtEl>
                                          <p:spTgt spid="6">
                                            <p:txEl>
                                              <p:pRg st="8" end="8"/>
                                            </p:txEl>
                                          </p:spTgt>
                                        </p:tgtEl>
                                        <p:attrNameLst>
                                          <p:attrName>style.visibility</p:attrName>
                                        </p:attrNameLst>
                                      </p:cBhvr>
                                      <p:to>
                                        <p:strVal val="visible"/>
                                      </p:to>
                                    </p:set>
                                    <p:animEffect transition="in" filter="fade">
                                      <p:cBhvr>
                                        <p:cTn id="145" dur="1000"/>
                                        <p:tgtEl>
                                          <p:spTgt spid="6">
                                            <p:txEl>
                                              <p:pRg st="8" end="8"/>
                                            </p:txEl>
                                          </p:spTgt>
                                        </p:tgtEl>
                                      </p:cBhvr>
                                    </p:animEffect>
                                    <p:anim calcmode="lin" valueType="num">
                                      <p:cBhvr>
                                        <p:cTn id="146"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147" dur="898" decel="100000" fill="hold"/>
                                        <p:tgtEl>
                                          <p:spTgt spid="6">
                                            <p:txEl>
                                              <p:pRg st="8" end="8"/>
                                            </p:txEl>
                                          </p:spTgt>
                                        </p:tgtEl>
                                        <p:attrNameLst>
                                          <p:attrName>ppt_y</p:attrName>
                                        </p:attrNameLst>
                                      </p:cBhvr>
                                      <p:tavLst>
                                        <p:tav tm="0">
                                          <p:val>
                                            <p:strVal val="#ppt_y+1"/>
                                          </p:val>
                                        </p:tav>
                                        <p:tav tm="100000">
                                          <p:val>
                                            <p:strVal val="#ppt_y-.03"/>
                                          </p:val>
                                        </p:tav>
                                      </p:tavLst>
                                    </p:anim>
                                    <p:anim calcmode="lin" valueType="num">
                                      <p:cBhvr>
                                        <p:cTn id="148" dur="100" accel="100000" fill="hold">
                                          <p:stCondLst>
                                            <p:cond delay="898"/>
                                          </p:stCondLst>
                                        </p:cTn>
                                        <p:tgtEl>
                                          <p:spTgt spid="6">
                                            <p:txEl>
                                              <p:pRg st="8" end="8"/>
                                            </p:txEl>
                                          </p:spTgt>
                                        </p:tgtEl>
                                        <p:attrNameLst>
                                          <p:attrName>ppt_y</p:attrName>
                                        </p:attrNameLst>
                                      </p:cBhvr>
                                      <p:tavLst>
                                        <p:tav tm="0">
                                          <p:val>
                                            <p:strVal val="#ppt_y-.03"/>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37" presetClass="entr" presetSubtype="0" fill="hold" grpId="0" nodeType="clickEffect">
                                  <p:stCondLst>
                                    <p:cond delay="0"/>
                                  </p:stCondLst>
                                  <p:childTnLst>
                                    <p:set>
                                      <p:cBhvr>
                                        <p:cTn id="152" dur="1" fill="hold">
                                          <p:stCondLst>
                                            <p:cond delay="0"/>
                                          </p:stCondLst>
                                        </p:cTn>
                                        <p:tgtEl>
                                          <p:spTgt spid="6">
                                            <p:txEl>
                                              <p:pRg st="9" end="9"/>
                                            </p:txEl>
                                          </p:spTgt>
                                        </p:tgtEl>
                                        <p:attrNameLst>
                                          <p:attrName>style.visibility</p:attrName>
                                        </p:attrNameLst>
                                      </p:cBhvr>
                                      <p:to>
                                        <p:strVal val="visible"/>
                                      </p:to>
                                    </p:set>
                                    <p:animEffect transition="in" filter="fade">
                                      <p:cBhvr>
                                        <p:cTn id="153" dur="1000"/>
                                        <p:tgtEl>
                                          <p:spTgt spid="6">
                                            <p:txEl>
                                              <p:pRg st="9" end="9"/>
                                            </p:txEl>
                                          </p:spTgt>
                                        </p:tgtEl>
                                      </p:cBhvr>
                                    </p:animEffect>
                                    <p:anim calcmode="lin" valueType="num">
                                      <p:cBhvr>
                                        <p:cTn id="15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155" dur="898" decel="100000" fill="hold"/>
                                        <p:tgtEl>
                                          <p:spTgt spid="6">
                                            <p:txEl>
                                              <p:pRg st="9" end="9"/>
                                            </p:txEl>
                                          </p:spTgt>
                                        </p:tgtEl>
                                        <p:attrNameLst>
                                          <p:attrName>ppt_y</p:attrName>
                                        </p:attrNameLst>
                                      </p:cBhvr>
                                      <p:tavLst>
                                        <p:tav tm="0">
                                          <p:val>
                                            <p:strVal val="#ppt_y+1"/>
                                          </p:val>
                                        </p:tav>
                                        <p:tav tm="100000">
                                          <p:val>
                                            <p:strVal val="#ppt_y-.03"/>
                                          </p:val>
                                        </p:tav>
                                      </p:tavLst>
                                    </p:anim>
                                    <p:anim calcmode="lin" valueType="num">
                                      <p:cBhvr>
                                        <p:cTn id="156" dur="100" accel="100000" fill="hold">
                                          <p:stCondLst>
                                            <p:cond delay="898"/>
                                          </p:stCondLst>
                                        </p:cTn>
                                        <p:tgtEl>
                                          <p:spTgt spid="6">
                                            <p:txEl>
                                              <p:pRg st="9" end="9"/>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8" grpId="0"/>
      <p:bldP spid="285699" grpId="0" build="p"/>
      <p:bldP spid="5" grpId="0" build="p" animBg="1"/>
      <p:bldP spid="6"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445" y="640936"/>
            <a:ext cx="10945504" cy="805728"/>
          </a:xfrm>
        </p:spPr>
        <p:txBody>
          <a:bodyPr>
            <a:normAutofit fontScale="90000"/>
          </a:bodyPr>
          <a:lstStyle/>
          <a:p>
            <a:r>
              <a:rPr lang="en-IN" dirty="0" smtClean="0"/>
              <a:t>Contemporary Business </a:t>
            </a:r>
            <a:r>
              <a:rPr lang="en-IN" dirty="0"/>
              <a:t>E</a:t>
            </a:r>
            <a:r>
              <a:rPr lang="en-IN" dirty="0" smtClean="0"/>
              <a:t>nvironment &amp; challenges</a:t>
            </a:r>
            <a:endParaRPr lang="en-IN" dirty="0"/>
          </a:p>
        </p:txBody>
      </p:sp>
      <p:sp>
        <p:nvSpPr>
          <p:cNvPr id="3" name="Content Placeholder 2"/>
          <p:cNvSpPr>
            <a:spLocks noGrp="1"/>
          </p:cNvSpPr>
          <p:nvPr>
            <p:ph idx="1"/>
          </p:nvPr>
        </p:nvSpPr>
        <p:spPr>
          <a:xfrm>
            <a:off x="641445" y="1583139"/>
            <a:ext cx="10945504" cy="4667535"/>
          </a:xfrm>
          <a:solidFill>
            <a:schemeClr val="accent3">
              <a:lumMod val="20000"/>
              <a:lumOff val="80000"/>
            </a:schemeClr>
          </a:solidFill>
        </p:spPr>
        <p:txBody>
          <a:bodyPr>
            <a:noAutofit/>
          </a:bodyPr>
          <a:lstStyle/>
          <a:p>
            <a:pPr algn="just"/>
            <a:r>
              <a:rPr lang="en-US" sz="2500" dirty="0" smtClean="0"/>
              <a:t>Unlike erstwhile environment now BE is dynamic. </a:t>
            </a:r>
            <a:r>
              <a:rPr lang="en-US" sz="2500" dirty="0"/>
              <a:t>Technological (</a:t>
            </a:r>
            <a:r>
              <a:rPr lang="en-US" sz="2500" dirty="0" smtClean="0"/>
              <a:t>artificial intelligence</a:t>
            </a:r>
            <a:r>
              <a:rPr lang="en-US" sz="2500" dirty="0"/>
              <a:t>,  machine  learning,  and </a:t>
            </a:r>
            <a:r>
              <a:rPr lang="en-US" sz="2500" dirty="0" smtClean="0"/>
              <a:t>robotics), Economical and Societal changes are severe. </a:t>
            </a:r>
          </a:p>
          <a:p>
            <a:pPr algn="just"/>
            <a:r>
              <a:rPr lang="en-US" sz="2500" dirty="0" smtClean="0"/>
              <a:t>Managerial </a:t>
            </a:r>
            <a:r>
              <a:rPr lang="en-US" sz="2500" dirty="0"/>
              <a:t>professional competences </a:t>
            </a:r>
            <a:r>
              <a:rPr lang="en-US" sz="2500" dirty="0" smtClean="0"/>
              <a:t>which are the union of the set </a:t>
            </a:r>
            <a:r>
              <a:rPr lang="en-US" sz="2500" dirty="0"/>
              <a:t>of </a:t>
            </a:r>
            <a:r>
              <a:rPr lang="en-US" sz="2500" dirty="0" smtClean="0"/>
              <a:t>knowledge</a:t>
            </a:r>
            <a:r>
              <a:rPr lang="en-US" sz="2500" dirty="0"/>
              <a:t>, skills </a:t>
            </a:r>
            <a:r>
              <a:rPr lang="en-US" sz="2500" dirty="0" smtClean="0"/>
              <a:t>and abilities </a:t>
            </a:r>
            <a:r>
              <a:rPr lang="en-US" sz="2500" dirty="0"/>
              <a:t>of an </a:t>
            </a:r>
            <a:r>
              <a:rPr lang="en-US" sz="2500" dirty="0" smtClean="0"/>
              <a:t>individual, are </a:t>
            </a:r>
            <a:r>
              <a:rPr lang="en-US" sz="2500" dirty="0"/>
              <a:t>directly related to the external </a:t>
            </a:r>
            <a:r>
              <a:rPr lang="en-US" sz="2500" dirty="0" smtClean="0"/>
              <a:t>environment</a:t>
            </a:r>
            <a:r>
              <a:rPr lang="en-US" sz="2500" dirty="0"/>
              <a:t>. </a:t>
            </a:r>
            <a:endParaRPr lang="en-US" sz="2500" dirty="0" smtClean="0"/>
          </a:p>
          <a:p>
            <a:pPr algn="just"/>
            <a:r>
              <a:rPr lang="en-US" sz="2500" dirty="0" err="1" smtClean="0"/>
              <a:t>Prahalad</a:t>
            </a:r>
            <a:r>
              <a:rPr lang="en-US" sz="2500" dirty="0" smtClean="0"/>
              <a:t> </a:t>
            </a:r>
            <a:r>
              <a:rPr lang="en-US" sz="2500" dirty="0"/>
              <a:t>and Hamel (1990</a:t>
            </a:r>
            <a:r>
              <a:rPr lang="en-US" sz="2500" dirty="0" smtClean="0"/>
              <a:t>) equated the core </a:t>
            </a:r>
            <a:r>
              <a:rPr lang="en-US" sz="2500" dirty="0"/>
              <a:t>competences of an </a:t>
            </a:r>
            <a:r>
              <a:rPr lang="en-US" sz="2500" dirty="0" smtClean="0"/>
              <a:t>organization as “</a:t>
            </a:r>
            <a:r>
              <a:rPr lang="en-US" sz="2500" dirty="0"/>
              <a:t>collective learning of the organization”. Hence, Knowledge creation and the Development of managers’ competencies are important. </a:t>
            </a:r>
          </a:p>
          <a:p>
            <a:pPr algn="just"/>
            <a:r>
              <a:rPr lang="en-US" sz="2500" dirty="0" smtClean="0"/>
              <a:t>Managers’ competences </a:t>
            </a:r>
            <a:r>
              <a:rPr lang="en-US" sz="2500" dirty="0"/>
              <a:t>are </a:t>
            </a:r>
            <a:r>
              <a:rPr lang="en-US" sz="2500" dirty="0" smtClean="0"/>
              <a:t>subjected to </a:t>
            </a:r>
            <a:r>
              <a:rPr lang="en-US" sz="2500" dirty="0"/>
              <a:t>continuous </a:t>
            </a:r>
            <a:r>
              <a:rPr lang="en-US" sz="2500" dirty="0" smtClean="0"/>
              <a:t>adjustments due </a:t>
            </a:r>
            <a:r>
              <a:rPr lang="en-US" sz="2500" dirty="0"/>
              <a:t>to changes in external environment and </a:t>
            </a:r>
            <a:r>
              <a:rPr lang="en-US" sz="2500" dirty="0" smtClean="0"/>
              <a:t>necessity </a:t>
            </a:r>
            <a:r>
              <a:rPr lang="en-US" sz="2500" dirty="0"/>
              <a:t>to lead teams that are diversified in terms </a:t>
            </a:r>
            <a:r>
              <a:rPr lang="en-US" sz="2500" dirty="0" smtClean="0"/>
              <a:t>of locations  </a:t>
            </a:r>
            <a:r>
              <a:rPr lang="en-US" sz="2500" dirty="0"/>
              <a:t>and  </a:t>
            </a:r>
            <a:r>
              <a:rPr lang="en-US" sz="2500" dirty="0" smtClean="0"/>
              <a:t>discipline.</a:t>
            </a:r>
          </a:p>
          <a:p>
            <a:pPr algn="just"/>
            <a:endParaRPr lang="en-US" sz="2500" dirty="0" smtClean="0"/>
          </a:p>
          <a:p>
            <a:pPr algn="just"/>
            <a:endParaRPr lang="en-US" sz="2500" dirty="0" smtClean="0"/>
          </a:p>
        </p:txBody>
      </p:sp>
      <p:sp>
        <p:nvSpPr>
          <p:cNvPr id="7" name="Date Placeholder 6"/>
          <p:cNvSpPr>
            <a:spLocks noGrp="1"/>
          </p:cNvSpPr>
          <p:nvPr>
            <p:ph type="dt" sz="half" idx="10"/>
          </p:nvPr>
        </p:nvSpPr>
        <p:spPr/>
        <p:txBody>
          <a:bodyPr/>
          <a:lstStyle/>
          <a:p>
            <a:fld id="{AC1ED476-8B07-49D6-8F39-C523B7D90405}" type="datetime1">
              <a:rPr lang="en-IN" smtClean="0"/>
              <a:t>29-07-2024</a:t>
            </a:fld>
            <a:endParaRPr lang="en-IN"/>
          </a:p>
        </p:txBody>
      </p:sp>
      <p:sp>
        <p:nvSpPr>
          <p:cNvPr id="8" name="Footer Placeholder 7"/>
          <p:cNvSpPr>
            <a:spLocks noGrp="1"/>
          </p:cNvSpPr>
          <p:nvPr>
            <p:ph type="ftr" sz="quarter" idx="11"/>
          </p:nvPr>
        </p:nvSpPr>
        <p:spPr/>
        <p:txBody>
          <a:bodyPr/>
          <a:lstStyle/>
          <a:p>
            <a:r>
              <a:rPr lang="en-IN" smtClean="0"/>
              <a:t>QT</a:t>
            </a:r>
            <a:endParaRPr lang="en-IN"/>
          </a:p>
        </p:txBody>
      </p:sp>
      <p:sp>
        <p:nvSpPr>
          <p:cNvPr id="9" name="Slide Number Placeholder 8"/>
          <p:cNvSpPr>
            <a:spLocks noGrp="1"/>
          </p:cNvSpPr>
          <p:nvPr>
            <p:ph type="sldNum" sz="quarter" idx="12"/>
          </p:nvPr>
        </p:nvSpPr>
        <p:spPr/>
        <p:txBody>
          <a:bodyPr/>
          <a:lstStyle/>
          <a:p>
            <a:fld id="{5D8F0EEF-0083-4E48-89E4-04CE05DDABE1}" type="slidenum">
              <a:rPr lang="en-IN" smtClean="0"/>
              <a:t>37</a:t>
            </a:fld>
            <a:endParaRPr lang="en-IN"/>
          </a:p>
        </p:txBody>
      </p:sp>
    </p:spTree>
    <p:extLst>
      <p:ext uri="{BB962C8B-B14F-4D97-AF65-F5344CB8AC3E}">
        <p14:creationId xmlns:p14="http://schemas.microsoft.com/office/powerpoint/2010/main" val="355183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3" cstate="print"/>
          <a:srcRect/>
          <a:stretch>
            <a:fillRect/>
          </a:stretch>
        </p:blipFill>
        <p:spPr bwMode="auto">
          <a:xfrm>
            <a:off x="1978925" y="862014"/>
            <a:ext cx="8229599" cy="5133975"/>
          </a:xfrm>
          <a:prstGeom prst="rect">
            <a:avLst/>
          </a:prstGeom>
          <a:noFill/>
          <a:ln w="9525">
            <a:noFill/>
            <a:miter lim="800000"/>
            <a:headEnd/>
            <a:tailEnd/>
          </a:ln>
        </p:spPr>
      </p:pic>
    </p:spTree>
    <p:extLst>
      <p:ext uri="{BB962C8B-B14F-4D97-AF65-F5344CB8AC3E}">
        <p14:creationId xmlns:p14="http://schemas.microsoft.com/office/powerpoint/2010/main" val="19106920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54583"/>
            <a:ext cx="9601196" cy="601008"/>
          </a:xfrm>
        </p:spPr>
        <p:txBody>
          <a:bodyPr>
            <a:normAutofit/>
          </a:bodyPr>
          <a:lstStyle/>
          <a:p>
            <a:r>
              <a:rPr lang="en-US" sz="3200" b="1" dirty="0">
                <a:solidFill>
                  <a:srgbClr val="FF3300"/>
                </a:solidFill>
                <a:latin typeface="Times New Roman" pitchFamily="18" charset="0"/>
              </a:rPr>
              <a:t>Supplier </a:t>
            </a:r>
            <a:r>
              <a:rPr lang="en-US" sz="3200" b="1" dirty="0" smtClean="0">
                <a:solidFill>
                  <a:srgbClr val="FF3300"/>
                </a:solidFill>
                <a:latin typeface="Times New Roman" pitchFamily="18" charset="0"/>
              </a:rPr>
              <a:t>Relationships</a:t>
            </a:r>
            <a:endParaRPr lang="en-IN"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3228000"/>
              </p:ext>
            </p:extLst>
          </p:nvPr>
        </p:nvGraphicFramePr>
        <p:xfrm>
          <a:off x="696035" y="1323833"/>
          <a:ext cx="10836324" cy="4884354"/>
        </p:xfrm>
        <a:graphic>
          <a:graphicData uri="http://schemas.openxmlformats.org/drawingml/2006/table">
            <a:tbl>
              <a:tblPr firstRow="1" bandRow="1">
                <a:tableStyleId>{5C22544A-7EE6-4342-B048-85BDC9FD1C3A}</a:tableStyleId>
              </a:tblPr>
              <a:tblGrid>
                <a:gridCol w="2265529"/>
                <a:gridCol w="3739487"/>
                <a:gridCol w="4831308"/>
              </a:tblGrid>
              <a:tr h="494262">
                <a:tc>
                  <a:txBody>
                    <a:bodyPr/>
                    <a:lstStyle/>
                    <a:p>
                      <a:endParaRPr lang="en-IN" dirty="0">
                        <a:solidFill>
                          <a:schemeClr val="tx1"/>
                        </a:solidFill>
                        <a:latin typeface="+mj-lt"/>
                      </a:endParaRPr>
                    </a:p>
                  </a:txBody>
                  <a:tcPr/>
                </a:tc>
                <a:tc>
                  <a:txBody>
                    <a:bodyPr/>
                    <a:lstStyle/>
                    <a:p>
                      <a:pPr algn="ctr"/>
                      <a:r>
                        <a:rPr lang="en-US" sz="1800" b="1" i="1" dirty="0" smtClean="0">
                          <a:solidFill>
                            <a:schemeClr val="bg1"/>
                          </a:solidFill>
                          <a:latin typeface="+mj-lt"/>
                        </a:rPr>
                        <a:t>Adversary</a:t>
                      </a:r>
                      <a:endParaRPr lang="en-IN" dirty="0">
                        <a:solidFill>
                          <a:schemeClr val="bg1"/>
                        </a:solidFill>
                        <a:latin typeface="+mj-lt"/>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i="1" dirty="0" smtClean="0">
                          <a:solidFill>
                            <a:schemeClr val="bg1"/>
                          </a:solidFill>
                          <a:latin typeface="+mj-lt"/>
                        </a:rPr>
                        <a:t>Partnership</a:t>
                      </a:r>
                    </a:p>
                  </a:txBody>
                  <a:tcPr/>
                </a:tc>
              </a:tr>
              <a:tr h="4942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j-lt"/>
                        </a:rPr>
                        <a:t>Tenure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j-lt"/>
                        </a:rPr>
                        <a:t>Brief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j-lt"/>
                        </a:rPr>
                        <a:t>Long-term, stable</a:t>
                      </a:r>
                    </a:p>
                  </a:txBody>
                  <a:tcPr/>
                </a:tc>
              </a:tr>
              <a:tr h="494262">
                <a:tc>
                  <a:txBody>
                    <a:bodyPr/>
                    <a:lstStyle/>
                    <a:p>
                      <a:pPr eaLnBrk="0" hangingPunct="0">
                        <a:lnSpc>
                          <a:spcPct val="80000"/>
                        </a:lnSpc>
                        <a:tabLst>
                          <a:tab pos="346075" algn="l"/>
                        </a:tabLst>
                      </a:pPr>
                      <a:r>
                        <a:rPr lang="en-US" sz="1800" b="1" dirty="0" smtClean="0">
                          <a:solidFill>
                            <a:schemeClr val="tx1"/>
                          </a:solidFill>
                          <a:latin typeface="+mj-lt"/>
                        </a:rPr>
                        <a:t>Type of agreement</a:t>
                      </a:r>
                      <a:endParaRPr lang="en-IN" dirty="0">
                        <a:solidFill>
                          <a:schemeClr val="tx1"/>
                        </a:solidFill>
                        <a:latin typeface="+mj-lt"/>
                      </a:endParaRPr>
                    </a:p>
                  </a:txBody>
                  <a:tcPr/>
                </a:tc>
                <a:tc>
                  <a:txBody>
                    <a:bodyPr/>
                    <a:lstStyle/>
                    <a:p>
                      <a:pPr eaLnBrk="0" hangingPunct="0"/>
                      <a:r>
                        <a:rPr lang="en-US" sz="1800" b="1" dirty="0" smtClean="0">
                          <a:solidFill>
                            <a:schemeClr val="tx1"/>
                          </a:solidFill>
                          <a:latin typeface="+mj-lt"/>
                        </a:rPr>
                        <a:t>Sporadic purchase orders</a:t>
                      </a:r>
                    </a:p>
                  </a:txBody>
                  <a:tcPr/>
                </a:tc>
                <a:tc>
                  <a:txBody>
                    <a:bodyPr/>
                    <a:lstStyle/>
                    <a:p>
                      <a:pPr algn="just" eaLnBrk="0" hangingPunct="0">
                        <a:lnSpc>
                          <a:spcPct val="80000"/>
                        </a:lnSpc>
                      </a:pPr>
                      <a:r>
                        <a:rPr lang="en-US" sz="1800" b="1" dirty="0" smtClean="0">
                          <a:solidFill>
                            <a:schemeClr val="tx1"/>
                          </a:solidFill>
                          <a:latin typeface="+mj-lt"/>
                        </a:rPr>
                        <a:t>Exclusive or semi-exclusive contracts, usually at least one   year</a:t>
                      </a:r>
                      <a:endParaRPr lang="en-IN" dirty="0">
                        <a:solidFill>
                          <a:schemeClr val="tx1"/>
                        </a:solidFill>
                        <a:latin typeface="+mj-lt"/>
                      </a:endParaRPr>
                    </a:p>
                  </a:txBody>
                  <a:tcPr/>
                </a:tc>
              </a:tr>
              <a:tr h="494262">
                <a:tc>
                  <a:txBody>
                    <a:bodyPr/>
                    <a:lstStyle/>
                    <a:p>
                      <a:pPr algn="just" eaLnBrk="0" hangingPunct="0">
                        <a:lnSpc>
                          <a:spcPct val="80000"/>
                        </a:lnSpc>
                        <a:tabLst>
                          <a:tab pos="346075" algn="l"/>
                        </a:tabLst>
                      </a:pPr>
                      <a:r>
                        <a:rPr lang="en-US" sz="1800" b="1" dirty="0" smtClean="0">
                          <a:solidFill>
                            <a:schemeClr val="tx1"/>
                          </a:solidFill>
                          <a:latin typeface="+mj-lt"/>
                        </a:rPr>
                        <a:t>Number of Sources</a:t>
                      </a:r>
                      <a:endParaRPr lang="en-IN" dirty="0">
                        <a:solidFill>
                          <a:schemeClr val="tx1"/>
                        </a:solidFill>
                        <a:latin typeface="+mj-lt"/>
                      </a:endParaRPr>
                    </a:p>
                  </a:txBody>
                  <a:tcPr/>
                </a:tc>
                <a:tc>
                  <a:txBody>
                    <a:bodyPr/>
                    <a:lstStyle/>
                    <a:p>
                      <a:pPr algn="just" eaLnBrk="0" hangingPunct="0">
                        <a:lnSpc>
                          <a:spcPct val="80000"/>
                        </a:lnSpc>
                      </a:pPr>
                      <a:r>
                        <a:rPr lang="en-US" sz="1800" b="1" dirty="0" smtClean="0">
                          <a:solidFill>
                            <a:schemeClr val="tx1"/>
                          </a:solidFill>
                          <a:latin typeface="+mj-lt"/>
                        </a:rPr>
                        <a:t>Several sources per item for protection against risk and for price competition</a:t>
                      </a:r>
                    </a:p>
                  </a:txBody>
                  <a:tcPr/>
                </a:tc>
                <a:tc>
                  <a:txBody>
                    <a:bodyPr/>
                    <a:lstStyle/>
                    <a:p>
                      <a:pPr algn="just" eaLnBrk="0" hangingPunct="0">
                        <a:lnSpc>
                          <a:spcPct val="80000"/>
                        </a:lnSpc>
                      </a:pPr>
                      <a:r>
                        <a:rPr lang="en-US" sz="1800" b="1" dirty="0" smtClean="0">
                          <a:solidFill>
                            <a:schemeClr val="tx1"/>
                          </a:solidFill>
                          <a:latin typeface="+mj-lt"/>
                        </a:rPr>
                        <a:t>One or a few good suppliers for each item    or commodity group</a:t>
                      </a:r>
                      <a:endParaRPr lang="en-IN" dirty="0">
                        <a:solidFill>
                          <a:schemeClr val="tx1"/>
                        </a:solidFill>
                        <a:latin typeface="+mj-lt"/>
                      </a:endParaRPr>
                    </a:p>
                  </a:txBody>
                  <a:tcPr/>
                </a:tc>
              </a:tr>
              <a:tr h="4942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j-lt"/>
                        </a:rPr>
                        <a:t>Prices/costs</a:t>
                      </a:r>
                    </a:p>
                  </a:txBody>
                  <a:tcPr/>
                </a:tc>
                <a:tc>
                  <a:txBody>
                    <a:bodyPr/>
                    <a:lstStyle/>
                    <a:p>
                      <a:r>
                        <a:rPr lang="en-US" sz="1800" b="1" dirty="0" smtClean="0">
                          <a:solidFill>
                            <a:schemeClr val="tx1"/>
                          </a:solidFill>
                          <a:latin typeface="+mj-lt"/>
                        </a:rPr>
                        <a:t>High on average</a:t>
                      </a:r>
                      <a:endParaRPr lang="en-IN" dirty="0">
                        <a:solidFill>
                          <a:schemeClr val="tx1"/>
                        </a:solidFill>
                        <a:latin typeface="+mj-lt"/>
                      </a:endParaRPr>
                    </a:p>
                  </a:txBody>
                  <a:tcPr/>
                </a:tc>
                <a:tc>
                  <a:txBody>
                    <a:bodyPr/>
                    <a:lstStyle/>
                    <a:p>
                      <a:pPr eaLnBrk="0" hangingPunct="0">
                        <a:lnSpc>
                          <a:spcPct val="80000"/>
                        </a:lnSpc>
                      </a:pPr>
                      <a:r>
                        <a:rPr lang="en-US" sz="1800" b="1" dirty="0" smtClean="0">
                          <a:solidFill>
                            <a:schemeClr val="tx1"/>
                          </a:solidFill>
                          <a:latin typeface="+mj-lt"/>
                        </a:rPr>
                        <a:t>Low; scale economics from volume contracts;  suppliers can invest in improvements</a:t>
                      </a:r>
                      <a:endParaRPr lang="en-IN" dirty="0">
                        <a:solidFill>
                          <a:schemeClr val="tx1"/>
                        </a:solidFill>
                        <a:latin typeface="+mj-lt"/>
                      </a:endParaRPr>
                    </a:p>
                  </a:txBody>
                  <a:tcPr/>
                </a:tc>
              </a:tr>
              <a:tr h="4942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j-lt"/>
                        </a:rPr>
                        <a:t>Quality</a:t>
                      </a:r>
                    </a:p>
                  </a:txBody>
                  <a:tcPr/>
                </a:tc>
                <a:tc>
                  <a:txBody>
                    <a:bodyPr/>
                    <a:lstStyle/>
                    <a:p>
                      <a:pPr algn="just" eaLnBrk="0" hangingPunct="0">
                        <a:lnSpc>
                          <a:spcPct val="80000"/>
                        </a:lnSpc>
                      </a:pPr>
                      <a:r>
                        <a:rPr lang="en-US" sz="1800" b="1" dirty="0" smtClean="0">
                          <a:solidFill>
                            <a:schemeClr val="tx1"/>
                          </a:solidFill>
                          <a:latin typeface="+mj-lt"/>
                        </a:rPr>
                        <a:t>Uncertain; reliance on receiving Inspections</a:t>
                      </a:r>
                      <a:endParaRPr lang="en-IN" dirty="0">
                        <a:solidFill>
                          <a:schemeClr val="tx1"/>
                        </a:solidFill>
                        <a:latin typeface="+mj-lt"/>
                      </a:endParaRPr>
                    </a:p>
                  </a:txBody>
                  <a:tcPr/>
                </a:tc>
                <a:tc>
                  <a:txBody>
                    <a:bodyPr/>
                    <a:lstStyle/>
                    <a:p>
                      <a:pPr algn="just" eaLnBrk="0" hangingPunct="0">
                        <a:lnSpc>
                          <a:spcPct val="80000"/>
                        </a:lnSpc>
                      </a:pPr>
                      <a:r>
                        <a:rPr lang="en-US" sz="1800" b="1" dirty="0" smtClean="0">
                          <a:solidFill>
                            <a:schemeClr val="tx1"/>
                          </a:solidFill>
                          <a:latin typeface="+mj-lt"/>
                        </a:rPr>
                        <a:t>Quality at source; supplier uses statistical    process control and TQM</a:t>
                      </a:r>
                      <a:endParaRPr lang="en-IN" dirty="0">
                        <a:solidFill>
                          <a:schemeClr val="tx1"/>
                        </a:solidFill>
                        <a:latin typeface="+mj-lt"/>
                      </a:endParaRPr>
                    </a:p>
                  </a:txBody>
                  <a:tcPr/>
                </a:tc>
              </a:tr>
              <a:tr h="4942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j-lt"/>
                        </a:rPr>
                        <a:t>Design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j-lt"/>
                        </a:rPr>
                        <a:t>Customer developed</a:t>
                      </a:r>
                    </a:p>
                  </a:txBody>
                  <a:tcPr/>
                </a:tc>
                <a:tc>
                  <a:txBody>
                    <a:bodyPr/>
                    <a:lstStyle/>
                    <a:p>
                      <a:pPr eaLnBrk="0" hangingPunct="0">
                        <a:lnSpc>
                          <a:spcPct val="80000"/>
                        </a:lnSpc>
                      </a:pPr>
                      <a:r>
                        <a:rPr lang="en-US" sz="1800" b="1" dirty="0" smtClean="0">
                          <a:solidFill>
                            <a:schemeClr val="tx1"/>
                          </a:solidFill>
                          <a:latin typeface="+mj-lt"/>
                        </a:rPr>
                        <a:t>Make use of suppliers’ design expertise</a:t>
                      </a:r>
                    </a:p>
                  </a:txBody>
                  <a:tcPr/>
                </a:tc>
              </a:tr>
              <a:tr h="494262">
                <a:tc>
                  <a:txBody>
                    <a:bodyPr/>
                    <a:lstStyle/>
                    <a:p>
                      <a:pPr algn="just" eaLnBrk="0" hangingPunct="0">
                        <a:lnSpc>
                          <a:spcPct val="80000"/>
                        </a:lnSpc>
                        <a:tabLst>
                          <a:tab pos="346075" algn="l"/>
                        </a:tabLst>
                      </a:pPr>
                      <a:r>
                        <a:rPr lang="en-US" sz="1800" b="1" dirty="0" smtClean="0">
                          <a:solidFill>
                            <a:schemeClr val="tx1"/>
                          </a:solidFill>
                          <a:latin typeface="+mj-lt"/>
                        </a:rPr>
                        <a:t>Delivery frequency / order size</a:t>
                      </a:r>
                      <a:endParaRPr lang="en-IN" dirty="0">
                        <a:solidFill>
                          <a:schemeClr val="tx1"/>
                        </a:solidFill>
                        <a:latin typeface="+mj-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j-lt"/>
                        </a:rPr>
                        <a:t>Infrequent, large lot</a:t>
                      </a:r>
                    </a:p>
                  </a:txBody>
                  <a:tcPr/>
                </a:tc>
                <a:tc>
                  <a:txBody>
                    <a:bodyPr/>
                    <a:lstStyle/>
                    <a:p>
                      <a:pPr algn="just" eaLnBrk="0" hangingPunct="0">
                        <a:lnSpc>
                          <a:spcPct val="80000"/>
                        </a:lnSpc>
                      </a:pPr>
                      <a:r>
                        <a:rPr lang="en-US" sz="1800" b="1" dirty="0" smtClean="0">
                          <a:solidFill>
                            <a:schemeClr val="tx1"/>
                          </a:solidFill>
                          <a:latin typeface="+mj-lt"/>
                        </a:rPr>
                        <a:t>Frequent (sometimes more than one per   day), small lots just-in-time</a:t>
                      </a:r>
                      <a:endParaRPr lang="en-IN" dirty="0">
                        <a:solidFill>
                          <a:schemeClr val="tx1"/>
                        </a:solidFill>
                        <a:latin typeface="+mj-lt"/>
                      </a:endParaRPr>
                    </a:p>
                  </a:txBody>
                  <a:tcPr/>
                </a:tc>
              </a:tr>
              <a:tr h="494262">
                <a:tc>
                  <a:txBody>
                    <a:bodyPr/>
                    <a:lstStyle/>
                    <a:p>
                      <a:pPr eaLnBrk="0" hangingPunct="0">
                        <a:lnSpc>
                          <a:spcPct val="80000"/>
                        </a:lnSpc>
                        <a:tabLst>
                          <a:tab pos="346075" algn="l"/>
                        </a:tabLst>
                      </a:pPr>
                      <a:r>
                        <a:rPr lang="en-US" sz="1800" b="1" dirty="0" smtClean="0">
                          <a:solidFill>
                            <a:schemeClr val="tx1"/>
                          </a:solidFill>
                          <a:latin typeface="+mj-lt"/>
                        </a:rPr>
                        <a:t>Order Conveyance</a:t>
                      </a:r>
                      <a:endParaRPr lang="en-IN" dirty="0">
                        <a:solidFill>
                          <a:schemeClr val="tx1"/>
                        </a:solidFill>
                        <a:latin typeface="+mj-l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mj-lt"/>
                        </a:rPr>
                        <a:t>Mail</a:t>
                      </a:r>
                    </a:p>
                  </a:txBody>
                  <a:tcPr/>
                </a:tc>
                <a:tc>
                  <a:txBody>
                    <a:bodyPr/>
                    <a:lstStyle/>
                    <a:p>
                      <a:pPr eaLnBrk="0" hangingPunct="0">
                        <a:lnSpc>
                          <a:spcPct val="80000"/>
                        </a:lnSpc>
                      </a:pPr>
                      <a:r>
                        <a:rPr lang="en-US" sz="1800" b="1" dirty="0" smtClean="0">
                          <a:solidFill>
                            <a:schemeClr val="tx1"/>
                          </a:solidFill>
                          <a:latin typeface="+mj-lt"/>
                        </a:rPr>
                        <a:t>Long-term: contracts. Short-term: KANBAN,    phone, fax, or electronic data interchange</a:t>
                      </a:r>
                    </a:p>
                  </a:txBody>
                  <a:tcPr/>
                </a:tc>
              </a:tr>
            </a:tbl>
          </a:graphicData>
        </a:graphic>
      </p:graphicFrame>
    </p:spTree>
    <p:extLst>
      <p:ext uri="{BB962C8B-B14F-4D97-AF65-F5344CB8AC3E}">
        <p14:creationId xmlns:p14="http://schemas.microsoft.com/office/powerpoint/2010/main" val="353870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a:xfrm>
            <a:off x="1981200" y="602188"/>
            <a:ext cx="8229600" cy="731962"/>
          </a:xfrm>
        </p:spPr>
        <p:txBody>
          <a:bodyPr>
            <a:normAutofit fontScale="90000"/>
          </a:bodyPr>
          <a:lstStyle/>
          <a:p>
            <a:r>
              <a:rPr lang="en-US" altLang="en-US" dirty="0" smtClean="0"/>
              <a:t>Principles</a:t>
            </a:r>
          </a:p>
        </p:txBody>
      </p:sp>
      <p:sp>
        <p:nvSpPr>
          <p:cNvPr id="6147" name="Rectangle 3"/>
          <p:cNvSpPr>
            <a:spLocks noGrp="1"/>
          </p:cNvSpPr>
          <p:nvPr>
            <p:ph idx="1"/>
          </p:nvPr>
        </p:nvSpPr>
        <p:spPr>
          <a:xfrm>
            <a:off x="641445" y="1351128"/>
            <a:ext cx="10918210" cy="4886184"/>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a:noAutofit/>
          </a:bodyPr>
          <a:lstStyle/>
          <a:p>
            <a:pPr algn="just"/>
            <a:r>
              <a:rPr lang="en-US" altLang="en-US" sz="2500" dirty="0"/>
              <a:t>Certain </a:t>
            </a:r>
            <a:r>
              <a:rPr lang="en-US" altLang="en-US" sz="2500" b="1" dirty="0"/>
              <a:t>rules</a:t>
            </a:r>
            <a:r>
              <a:rPr lang="en-US" altLang="en-US" sz="2500" dirty="0"/>
              <a:t> which can define the behavior of a system  </a:t>
            </a:r>
          </a:p>
          <a:p>
            <a:pPr algn="just"/>
            <a:r>
              <a:rPr lang="en-US" altLang="en-US" sz="2500" dirty="0"/>
              <a:t>Exploration of proposition, knowledge and concept which are able to define and explain the physical evidences. </a:t>
            </a:r>
          </a:p>
          <a:p>
            <a:pPr algn="just"/>
            <a:r>
              <a:rPr lang="en-IN" sz="2500" b="1" dirty="0"/>
              <a:t>Knowledge</a:t>
            </a:r>
            <a:r>
              <a:rPr lang="en-IN" sz="2500" dirty="0"/>
              <a:t> is a familiarity, </a:t>
            </a:r>
            <a:r>
              <a:rPr lang="en-IN" sz="2500" dirty="0">
                <a:hlinkClick r:id="rId3" tooltip="Awareness"/>
              </a:rPr>
              <a:t>awareness</a:t>
            </a:r>
            <a:r>
              <a:rPr lang="en-IN" sz="2500" dirty="0"/>
              <a:t> or understanding of someone or something, such as </a:t>
            </a:r>
            <a:r>
              <a:rPr lang="en-IN" sz="2500" dirty="0">
                <a:hlinkClick r:id="rId4" tooltip="Fact"/>
              </a:rPr>
              <a:t>facts</a:t>
            </a:r>
            <a:r>
              <a:rPr lang="en-IN" sz="2500" dirty="0"/>
              <a:t>, </a:t>
            </a:r>
            <a:r>
              <a:rPr lang="en-IN" sz="2500" dirty="0">
                <a:hlinkClick r:id="rId5" tooltip="Information"/>
              </a:rPr>
              <a:t>information</a:t>
            </a:r>
            <a:r>
              <a:rPr lang="en-IN" sz="2500" dirty="0"/>
              <a:t>, </a:t>
            </a:r>
            <a:r>
              <a:rPr lang="en-IN" sz="2500" dirty="0">
                <a:hlinkClick r:id="rId6" tooltip="Description"/>
              </a:rPr>
              <a:t>descriptions</a:t>
            </a:r>
            <a:r>
              <a:rPr lang="en-IN" sz="2500" dirty="0"/>
              <a:t>, or </a:t>
            </a:r>
            <a:r>
              <a:rPr lang="en-IN" sz="2500" dirty="0">
                <a:hlinkClick r:id="rId7" tooltip="Skills"/>
              </a:rPr>
              <a:t>skills</a:t>
            </a:r>
            <a:r>
              <a:rPr lang="en-IN" sz="2500" dirty="0"/>
              <a:t>, which is acquired through </a:t>
            </a:r>
            <a:r>
              <a:rPr lang="en-IN" sz="2500" dirty="0">
                <a:hlinkClick r:id="rId8" tooltip="Experience"/>
              </a:rPr>
              <a:t>experience</a:t>
            </a:r>
            <a:r>
              <a:rPr lang="en-IN" sz="2500" dirty="0"/>
              <a:t> or </a:t>
            </a:r>
            <a:r>
              <a:rPr lang="en-IN" sz="2500" dirty="0">
                <a:hlinkClick r:id="rId9" tooltip="Education"/>
              </a:rPr>
              <a:t>education</a:t>
            </a:r>
            <a:r>
              <a:rPr lang="en-IN" sz="2500" dirty="0"/>
              <a:t> by </a:t>
            </a:r>
            <a:r>
              <a:rPr lang="en-IN" sz="2500" dirty="0">
                <a:hlinkClick r:id="rId10" tooltip="Perception"/>
              </a:rPr>
              <a:t>perceiving</a:t>
            </a:r>
            <a:r>
              <a:rPr lang="en-IN" sz="2500" dirty="0"/>
              <a:t>, </a:t>
            </a:r>
            <a:r>
              <a:rPr lang="en-IN" sz="2500" dirty="0">
                <a:hlinkClick r:id="rId11" tooltip="Discovery (observation)"/>
              </a:rPr>
              <a:t>discovering</a:t>
            </a:r>
            <a:r>
              <a:rPr lang="en-IN" sz="2500" dirty="0"/>
              <a:t>, or </a:t>
            </a:r>
            <a:r>
              <a:rPr lang="en-IN" sz="2500" dirty="0">
                <a:hlinkClick r:id="rId12" tooltip="Learning"/>
              </a:rPr>
              <a:t>learning</a:t>
            </a:r>
            <a:r>
              <a:rPr lang="en-IN" sz="2500" dirty="0"/>
              <a:t>. </a:t>
            </a:r>
          </a:p>
          <a:p>
            <a:pPr algn="just"/>
            <a:r>
              <a:rPr lang="en-IN" sz="2500" dirty="0"/>
              <a:t>A </a:t>
            </a:r>
            <a:r>
              <a:rPr lang="en-IN" sz="2500" b="1" dirty="0"/>
              <a:t>concept</a:t>
            </a:r>
            <a:r>
              <a:rPr lang="en-IN" sz="2500" dirty="0"/>
              <a:t> is an abstract idea representing the fundamental characteristics of what it represents. </a:t>
            </a:r>
            <a:r>
              <a:rPr lang="en-US" sz="2500" dirty="0"/>
              <a:t>I</a:t>
            </a:r>
            <a:r>
              <a:rPr lang="en-US" sz="2500" dirty="0" smtClean="0"/>
              <a:t>t represents </a:t>
            </a:r>
            <a:r>
              <a:rPr lang="en-US" sz="2500" dirty="0"/>
              <a:t>categories exclusively in terms of perceivable qualities and relations</a:t>
            </a:r>
            <a:r>
              <a:rPr lang="en-US" sz="2500" dirty="0" smtClean="0"/>
              <a:t>. </a:t>
            </a:r>
            <a:r>
              <a:rPr lang="en-IN" sz="2500" dirty="0"/>
              <a:t>T</a:t>
            </a:r>
            <a:r>
              <a:rPr lang="en-IN" sz="2500" dirty="0" smtClean="0"/>
              <a:t>hey </a:t>
            </a:r>
            <a:r>
              <a:rPr lang="en-IN" sz="2500" dirty="0"/>
              <a:t>arise as </a:t>
            </a:r>
            <a:r>
              <a:rPr lang="en-IN" sz="2500" dirty="0">
                <a:hlinkClick r:id="rId13" tooltip="Abstractions"/>
              </a:rPr>
              <a:t>abstractions</a:t>
            </a:r>
            <a:r>
              <a:rPr lang="en-IN" sz="2500" dirty="0"/>
              <a:t> or </a:t>
            </a:r>
            <a:r>
              <a:rPr lang="en-IN" sz="2500" dirty="0">
                <a:hlinkClick r:id="rId14" tooltip="Generalisations"/>
              </a:rPr>
              <a:t>generalisations</a:t>
            </a:r>
            <a:r>
              <a:rPr lang="en-IN" sz="2500" dirty="0"/>
              <a:t> from experience or the result of a transformation of existing </a:t>
            </a:r>
            <a:r>
              <a:rPr lang="en-IN" sz="2500" dirty="0" smtClean="0"/>
              <a:t>ideas (TO SERVE CERTAIN PURPOSE, FOR EXAMPLE, CHATURASHRAM).</a:t>
            </a:r>
            <a:endParaRPr lang="en-US" altLang="en-US" sz="2500" dirty="0"/>
          </a:p>
        </p:txBody>
      </p:sp>
      <p:sp>
        <p:nvSpPr>
          <p:cNvPr id="4" name="Date Placeholder 3"/>
          <p:cNvSpPr>
            <a:spLocks noGrp="1"/>
          </p:cNvSpPr>
          <p:nvPr>
            <p:ph type="dt" sz="half" idx="10"/>
          </p:nvPr>
        </p:nvSpPr>
        <p:spPr/>
        <p:txBody>
          <a:bodyPr/>
          <a:lstStyle/>
          <a:p>
            <a:fld id="{0F6C169F-749D-4491-A5DD-2224DD78A49D}" type="datetime1">
              <a:rPr lang="en-US" smtClean="0"/>
              <a:t>7/29/2024</a:t>
            </a:fld>
            <a:endParaRPr lang="en-IN"/>
          </a:p>
        </p:txBody>
      </p:sp>
      <p:sp>
        <p:nvSpPr>
          <p:cNvPr id="5" name="Footer Placeholder 4"/>
          <p:cNvSpPr>
            <a:spLocks noGrp="1"/>
          </p:cNvSpPr>
          <p:nvPr>
            <p:ph type="ftr" sz="quarter" idx="11"/>
          </p:nvPr>
        </p:nvSpPr>
        <p:spPr/>
        <p:txBody>
          <a:bodyPr/>
          <a:lstStyle/>
          <a:p>
            <a:r>
              <a:rPr lang="en-IN" smtClean="0"/>
              <a:t>PM</a:t>
            </a:r>
            <a:endParaRPr lang="en-IN"/>
          </a:p>
        </p:txBody>
      </p:sp>
      <p:sp>
        <p:nvSpPr>
          <p:cNvPr id="6" name="Slide Number Placeholder 5"/>
          <p:cNvSpPr>
            <a:spLocks noGrp="1"/>
          </p:cNvSpPr>
          <p:nvPr>
            <p:ph type="sldNum" sz="quarter" idx="12"/>
          </p:nvPr>
        </p:nvSpPr>
        <p:spPr/>
        <p:txBody>
          <a:bodyPr/>
          <a:lstStyle/>
          <a:p>
            <a:fld id="{ED5B85CF-30ED-4424-B0CE-77FF1E0A0CDC}" type="slidenum">
              <a:rPr lang="en-IN" smtClean="0"/>
              <a:pPr/>
              <a:t>4</a:t>
            </a:fld>
            <a:endParaRPr lang="en-IN"/>
          </a:p>
        </p:txBody>
      </p:sp>
    </p:spTree>
    <p:extLst>
      <p:ext uri="{BB962C8B-B14F-4D97-AF65-F5344CB8AC3E}">
        <p14:creationId xmlns:p14="http://schemas.microsoft.com/office/powerpoint/2010/main" val="38100593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title"/>
          </p:nvPr>
        </p:nvSpPr>
        <p:spPr>
          <a:xfrm>
            <a:off x="2022144" y="674239"/>
            <a:ext cx="8229600" cy="698500"/>
          </a:xfrm>
        </p:spPr>
        <p:txBody>
          <a:bodyPr/>
          <a:lstStyle/>
          <a:p>
            <a:pPr eaLnBrk="1" hangingPunct="1"/>
            <a:r>
              <a:rPr lang="en-US" sz="3200"/>
              <a:t>Few relevant factors are shown below</a:t>
            </a:r>
          </a:p>
        </p:txBody>
      </p:sp>
      <p:graphicFrame>
        <p:nvGraphicFramePr>
          <p:cNvPr id="24743" name="Group 167"/>
          <p:cNvGraphicFramePr>
            <a:graphicFrameLocks noGrp="1"/>
          </p:cNvGraphicFramePr>
          <p:nvPr>
            <p:ph type="tbl" idx="1"/>
            <p:extLst>
              <p:ext uri="{D42A27DB-BD31-4B8C-83A1-F6EECF244321}">
                <p14:modId xmlns:p14="http://schemas.microsoft.com/office/powerpoint/2010/main" val="3057654364"/>
              </p:ext>
            </p:extLst>
          </p:nvPr>
        </p:nvGraphicFramePr>
        <p:xfrm>
          <a:off x="657367" y="1803780"/>
          <a:ext cx="10877265" cy="4365008"/>
        </p:xfrm>
        <a:graphic>
          <a:graphicData uri="http://schemas.openxmlformats.org/drawingml/2006/table">
            <a:tbl>
              <a:tblPr/>
              <a:tblGrid>
                <a:gridCol w="2215739"/>
                <a:gridCol w="8661526"/>
              </a:tblGrid>
              <a:tr h="54363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Quality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Inspection plans, Quality System, Rejection rate,  Adherence to the Quality Tool</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66874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Delivery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latin typeface="Tahoma" pitchFamily="34" charset="0"/>
                          <a:cs typeface="Arial" charset="0"/>
                        </a:rPr>
                        <a:t>Distribution capacity, Transportation cost, delivery commitments, Delivery-on time-every time, Safety and security of components, Modes of transportation facility </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818866">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Production </a:t>
                      </a:r>
                    </a:p>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Capability</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latin typeface="Tahoma" pitchFamily="34" charset="0"/>
                          <a:cs typeface="Arial" charset="0"/>
                        </a:rPr>
                        <a:t>Change order capability, Meeting internal schedules, Forecasting, Production ramp up co-ordination, lead time, managing Inventory </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54591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Service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latin typeface="Tahoma" pitchFamily="34" charset="0"/>
                          <a:cs typeface="Arial" charset="0"/>
                        </a:rPr>
                        <a:t>Spare parts availability, After sales service, Commitment to customer service</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696036">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Technical Capability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smtClean="0">
                          <a:ln>
                            <a:noFill/>
                          </a:ln>
                          <a:solidFill>
                            <a:schemeClr val="tx1"/>
                          </a:solidFill>
                          <a:effectLst/>
                          <a:latin typeface="Tahoma" pitchFamily="34" charset="0"/>
                          <a:cs typeface="Arial" charset="0"/>
                        </a:rPr>
                        <a:t>Similar product experience, Understanding of technology, Engineering</a:t>
                      </a:r>
                      <a:r>
                        <a:rPr kumimoji="0" lang="en-US" sz="1800" b="0" i="1" u="none" strike="noStrike" cap="none" normalizeH="0" baseline="0" smtClean="0">
                          <a:ln>
                            <a:noFill/>
                          </a:ln>
                          <a:solidFill>
                            <a:schemeClr val="tx1"/>
                          </a:solidFill>
                          <a:effectLst/>
                          <a:latin typeface="Tahoma" pitchFamily="34" charset="0"/>
                          <a:cs typeface="Arial" charset="0"/>
                        </a:rPr>
                        <a:t>/ </a:t>
                      </a:r>
                      <a:r>
                        <a:rPr kumimoji="0" lang="en-US" sz="1800" b="0" i="0" u="none" strike="noStrike" cap="none" normalizeH="0" baseline="0" smtClean="0">
                          <a:ln>
                            <a:noFill/>
                          </a:ln>
                          <a:solidFill>
                            <a:schemeClr val="tx1"/>
                          </a:solidFill>
                          <a:effectLst/>
                          <a:latin typeface="Tahoma" pitchFamily="34" charset="0"/>
                          <a:cs typeface="Arial" charset="0"/>
                        </a:rPr>
                        <a:t>technical support resources</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5322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smtClean="0">
                          <a:ln>
                            <a:noFill/>
                          </a:ln>
                          <a:solidFill>
                            <a:schemeClr val="tx1"/>
                          </a:solidFill>
                          <a:effectLst>
                            <a:outerShdw blurRad="38100" dist="38100" dir="2700000" algn="tl">
                              <a:srgbClr val="000000"/>
                            </a:outerShdw>
                          </a:effectLst>
                          <a:latin typeface="Tahoma" pitchFamily="34" charset="0"/>
                          <a:cs typeface="Arial" charset="0"/>
                        </a:rPr>
                        <a:t>Price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smtClean="0">
                          <a:ln>
                            <a:noFill/>
                          </a:ln>
                          <a:solidFill>
                            <a:schemeClr val="tx1"/>
                          </a:solidFill>
                          <a:effectLst/>
                          <a:latin typeface="Tahoma" pitchFamily="34" charset="0"/>
                          <a:cs typeface="Arial" charset="0"/>
                        </a:rPr>
                        <a:t>Price deviation or differences, Quantity discount, Payment terms</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559558">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Business Structure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en-US" sz="1800" b="0" i="0" u="none" strike="noStrike" cap="none" normalizeH="0" baseline="0" dirty="0" smtClean="0">
                          <a:ln>
                            <a:noFill/>
                          </a:ln>
                          <a:solidFill>
                            <a:schemeClr val="tx1"/>
                          </a:solidFill>
                          <a:effectLst/>
                          <a:latin typeface="Tahoma" pitchFamily="34" charset="0"/>
                          <a:cs typeface="Arial" charset="0"/>
                        </a:rPr>
                        <a:t>Financial stability, Information systems, Contract terms</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bl>
          </a:graphicData>
        </a:graphic>
      </p:graphicFrame>
    </p:spTree>
    <p:extLst>
      <p:ext uri="{BB962C8B-B14F-4D97-AF65-F5344CB8AC3E}">
        <p14:creationId xmlns:p14="http://schemas.microsoft.com/office/powerpoint/2010/main" val="2262598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70421"/>
            <a:ext cx="8229600" cy="639762"/>
          </a:xfrm>
        </p:spPr>
        <p:txBody>
          <a:bodyPr rtlCol="0">
            <a:normAutofit fontScale="90000"/>
          </a:bodyPr>
          <a:lstStyle/>
          <a:p>
            <a:pPr>
              <a:defRPr/>
            </a:pPr>
            <a:r>
              <a:rPr lang="en-US" dirty="0" smtClean="0"/>
              <a:t>Value and Customer Perceived Value</a:t>
            </a:r>
            <a:endParaRPr lang="en-US" dirty="0"/>
          </a:p>
        </p:txBody>
      </p:sp>
      <p:sp>
        <p:nvSpPr>
          <p:cNvPr id="3" name="Content Placeholder 2"/>
          <p:cNvSpPr>
            <a:spLocks noGrp="1"/>
          </p:cNvSpPr>
          <p:nvPr>
            <p:ph idx="1"/>
          </p:nvPr>
        </p:nvSpPr>
        <p:spPr>
          <a:xfrm>
            <a:off x="636895" y="2156345"/>
            <a:ext cx="10918209" cy="4047699"/>
          </a:xfrm>
          <a:solidFill>
            <a:schemeClr val="accent1">
              <a:lumMod val="20000"/>
              <a:lumOff val="80000"/>
            </a:schemeClr>
          </a:solidFill>
        </p:spPr>
        <p:txBody>
          <a:bodyPr rtlCol="0">
            <a:normAutofit/>
          </a:bodyPr>
          <a:lstStyle/>
          <a:p>
            <a:pPr>
              <a:spcAft>
                <a:spcPts val="0"/>
              </a:spcAft>
              <a:defRPr/>
            </a:pPr>
            <a:r>
              <a:rPr lang="en-US" sz="2700" dirty="0" smtClean="0"/>
              <a:t>An organized, creative cost search technique for analyzing the function of a product with the purpose of value enhancement without lowering its quality, performance &amp; efficiency [by redesigning, adding new materials etc]</a:t>
            </a:r>
          </a:p>
          <a:p>
            <a:pPr>
              <a:spcAft>
                <a:spcPts val="0"/>
              </a:spcAft>
              <a:defRPr/>
            </a:pPr>
            <a:r>
              <a:rPr lang="en-US" sz="2700" dirty="0" smtClean="0"/>
              <a:t>Maximum value is obtained when the essential function is achieved at minimum cost. Lowest cost to reliably provide the required function or service at the desired time and place and with the essential quality </a:t>
            </a:r>
          </a:p>
          <a:p>
            <a:pPr>
              <a:spcAft>
                <a:spcPts val="0"/>
              </a:spcAft>
              <a:defRPr/>
            </a:pPr>
            <a:r>
              <a:rPr lang="en-US" sz="2700" dirty="0" smtClean="0"/>
              <a:t>It is a systematic application of techniques which identifies the function of product or a service, establish a monetary value for the function &amp; provide the necessary function at the lowest overall cost.</a:t>
            </a:r>
          </a:p>
        </p:txBody>
      </p:sp>
    </p:spTree>
    <p:extLst>
      <p:ext uri="{BB962C8B-B14F-4D97-AF65-F5344CB8AC3E}">
        <p14:creationId xmlns:p14="http://schemas.microsoft.com/office/powerpoint/2010/main" val="15068346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1295402" y="681877"/>
            <a:ext cx="9601196" cy="792077"/>
          </a:xfrm>
        </p:spPr>
        <p:txBody>
          <a:bodyPr/>
          <a:lstStyle/>
          <a:p>
            <a:r>
              <a:rPr lang="en-US" dirty="0" err="1" smtClean="0"/>
              <a:t>Cont</a:t>
            </a:r>
            <a:r>
              <a:rPr lang="en-US" dirty="0" smtClean="0"/>
              <a:t> with value</a:t>
            </a:r>
          </a:p>
        </p:txBody>
      </p:sp>
      <p:sp>
        <p:nvSpPr>
          <p:cNvPr id="3" name="Content Placeholder 2"/>
          <p:cNvSpPr>
            <a:spLocks noGrp="1"/>
          </p:cNvSpPr>
          <p:nvPr>
            <p:ph idx="1"/>
          </p:nvPr>
        </p:nvSpPr>
        <p:spPr>
          <a:xfrm>
            <a:off x="682388" y="2415654"/>
            <a:ext cx="10877266" cy="3780430"/>
          </a:xfrm>
          <a:solidFill>
            <a:schemeClr val="accent1">
              <a:lumMod val="20000"/>
              <a:lumOff val="80000"/>
            </a:schemeClr>
          </a:solidFill>
        </p:spPr>
        <p:txBody>
          <a:bodyPr rtlCol="0">
            <a:normAutofit/>
          </a:bodyPr>
          <a:lstStyle/>
          <a:p>
            <a:pPr algn="just">
              <a:spcAft>
                <a:spcPts val="0"/>
              </a:spcAft>
              <a:defRPr/>
            </a:pPr>
            <a:r>
              <a:rPr lang="en-US" sz="2800" dirty="0" smtClean="0"/>
              <a:t>It is an organized creative approach which has as its purpose the efficient identification of unnecessary cost [cost that does not contribute to the enhancement of Quality, Appearance, use] </a:t>
            </a:r>
          </a:p>
          <a:p>
            <a:pPr algn="just">
              <a:spcAft>
                <a:spcPts val="0"/>
              </a:spcAft>
              <a:defRPr/>
            </a:pPr>
            <a:r>
              <a:rPr lang="en-US" sz="2800" dirty="0" smtClean="0"/>
              <a:t>In the year of 1776 Adams used this term to specify “value in use” </a:t>
            </a:r>
          </a:p>
          <a:p>
            <a:pPr algn="just">
              <a:spcAft>
                <a:spcPts val="0"/>
              </a:spcAft>
              <a:defRPr/>
            </a:pPr>
            <a:r>
              <a:rPr lang="en-US" sz="2800" dirty="0" smtClean="0"/>
              <a:t>Walter (2002) used three attributes of it Quality [benefits to be received], Cost [payment in exchange], Schedule (at right time, quantity etc)</a:t>
            </a:r>
            <a:endParaRPr lang="en-US" sz="2800" dirty="0"/>
          </a:p>
        </p:txBody>
      </p:sp>
    </p:spTree>
    <p:extLst>
      <p:ext uri="{BB962C8B-B14F-4D97-AF65-F5344CB8AC3E}">
        <p14:creationId xmlns:p14="http://schemas.microsoft.com/office/powerpoint/2010/main" val="18685745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17600178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p:nvPr>
        </p:nvSpPr>
        <p:spPr>
          <a:xfrm>
            <a:off x="1981200" y="649408"/>
            <a:ext cx="8229600" cy="914400"/>
          </a:xfrm>
        </p:spPr>
        <p:txBody>
          <a:bodyPr/>
          <a:lstStyle/>
          <a:p>
            <a:r>
              <a:rPr lang="en-US" smtClean="0"/>
              <a:t>Customer Satisfaction</a:t>
            </a:r>
          </a:p>
        </p:txBody>
      </p:sp>
      <p:sp>
        <p:nvSpPr>
          <p:cNvPr id="96259" name="Rectangle 3"/>
          <p:cNvSpPr>
            <a:spLocks noGrp="1"/>
          </p:cNvSpPr>
          <p:nvPr>
            <p:ph type="body" idx="1"/>
          </p:nvPr>
        </p:nvSpPr>
        <p:spPr>
          <a:xfrm>
            <a:off x="682388" y="1842448"/>
            <a:ext cx="10849970" cy="4353636"/>
          </a:xfrm>
          <a:solidFill>
            <a:schemeClr val="bg2"/>
          </a:solidFill>
        </p:spPr>
        <p:txBody>
          <a:bodyPr/>
          <a:lstStyle/>
          <a:p>
            <a:pPr algn="just">
              <a:lnSpc>
                <a:spcPct val="90000"/>
              </a:lnSpc>
            </a:pPr>
            <a:r>
              <a:rPr lang="en-US" sz="2800" dirty="0"/>
              <a:t>Customer is satisfied if the perceived performance of a product meets the expectation about it. Therefore, it is true that if the gap of performance &amp; expectation is + then a customer may be satisfied.   </a:t>
            </a:r>
          </a:p>
          <a:p>
            <a:pPr algn="just">
              <a:lnSpc>
                <a:spcPct val="90000"/>
              </a:lnSpc>
            </a:pPr>
            <a:r>
              <a:rPr lang="en-US" sz="2800" dirty="0"/>
              <a:t>Expectation can be realized from the marketers, friends, other competitors </a:t>
            </a:r>
            <a:r>
              <a:rPr lang="en-US" sz="2800" dirty="0" err="1"/>
              <a:t>etc</a:t>
            </a:r>
            <a:endParaRPr lang="en-US" sz="2800" dirty="0"/>
          </a:p>
          <a:p>
            <a:pPr algn="just">
              <a:lnSpc>
                <a:spcPct val="90000"/>
              </a:lnSpc>
            </a:pPr>
            <a:r>
              <a:rPr lang="en-US" sz="2800" dirty="0"/>
              <a:t>If it is too high then there will be a high chance that customer will remain dissatisfied   </a:t>
            </a:r>
          </a:p>
          <a:p>
            <a:pPr algn="just">
              <a:lnSpc>
                <a:spcPct val="90000"/>
              </a:lnSpc>
            </a:pPr>
            <a:r>
              <a:rPr lang="en-US" sz="2800" dirty="0"/>
              <a:t>However retention happens always at the highest level of satisfaction</a:t>
            </a:r>
          </a:p>
          <a:p>
            <a:pPr algn="just">
              <a:lnSpc>
                <a:spcPct val="90000"/>
              </a:lnSpc>
            </a:pPr>
            <a:r>
              <a:rPr lang="en-US" sz="2800" dirty="0"/>
              <a:t>Pick a market segment-get high Value Delivery System-offer value</a:t>
            </a:r>
          </a:p>
        </p:txBody>
      </p:sp>
    </p:spTree>
    <p:extLst>
      <p:ext uri="{BB962C8B-B14F-4D97-AF65-F5344CB8AC3E}">
        <p14:creationId xmlns:p14="http://schemas.microsoft.com/office/powerpoint/2010/main" val="6102030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2"/>
          <p:cNvSpPr>
            <a:spLocks noGrp="1"/>
          </p:cNvSpPr>
          <p:nvPr>
            <p:ph type="title"/>
          </p:nvPr>
        </p:nvSpPr>
        <p:spPr>
          <a:xfrm>
            <a:off x="668741" y="700087"/>
            <a:ext cx="10849970" cy="792163"/>
          </a:xfrm>
        </p:spPr>
        <p:txBody>
          <a:bodyPr>
            <a:normAutofit/>
          </a:bodyPr>
          <a:lstStyle/>
          <a:p>
            <a:r>
              <a:rPr lang="en-US" dirty="0" smtClean="0"/>
              <a:t>Customer Loyalty &amp; Retention</a:t>
            </a:r>
          </a:p>
        </p:txBody>
      </p:sp>
      <p:sp>
        <p:nvSpPr>
          <p:cNvPr id="3081" name="Rectangle 7"/>
          <p:cNvSpPr>
            <a:spLocks noGrp="1"/>
          </p:cNvSpPr>
          <p:nvPr>
            <p:ph type="body" sz="half" idx="1"/>
          </p:nvPr>
        </p:nvSpPr>
        <p:spPr>
          <a:xfrm>
            <a:off x="668740" y="1614488"/>
            <a:ext cx="5323764" cy="4608891"/>
          </a:xfrm>
          <a:solidFill>
            <a:schemeClr val="bg2"/>
          </a:solidFill>
        </p:spPr>
        <p:txBody>
          <a:bodyPr>
            <a:normAutofit/>
          </a:bodyPr>
          <a:lstStyle/>
          <a:p>
            <a:pPr algn="just">
              <a:lnSpc>
                <a:spcPct val="90000"/>
              </a:lnSpc>
            </a:pPr>
            <a:r>
              <a:rPr lang="en-US" sz="3200" dirty="0"/>
              <a:t>Strategies taken from the marketing executives like</a:t>
            </a:r>
          </a:p>
          <a:p>
            <a:pPr algn="just">
              <a:lnSpc>
                <a:spcPct val="90000"/>
              </a:lnSpc>
              <a:buFont typeface="Arial" charset="0"/>
              <a:buNone/>
            </a:pPr>
            <a:r>
              <a:rPr lang="en-US" sz="3200" dirty="0"/>
              <a:t>Reactive (selling &amp; encouraging questions), proactive (take suggestion from C), accountable (to ask about the performance of the product), partnership responses (work with others for improvement)</a:t>
            </a:r>
          </a:p>
        </p:txBody>
      </p:sp>
      <p:graphicFrame>
        <p:nvGraphicFramePr>
          <p:cNvPr id="2" name="Diagram 1"/>
          <p:cNvGraphicFramePr/>
          <p:nvPr>
            <p:extLst>
              <p:ext uri="{D42A27DB-BD31-4B8C-83A1-F6EECF244321}">
                <p14:modId xmlns:p14="http://schemas.microsoft.com/office/powerpoint/2010/main" val="2652121091"/>
              </p:ext>
            </p:extLst>
          </p:nvPr>
        </p:nvGraphicFramePr>
        <p:xfrm>
          <a:off x="6172200" y="1614488"/>
          <a:ext cx="4038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82" name="Text Box 15"/>
          <p:cNvSpPr txBox="1">
            <a:spLocks noChangeArrowheads="1"/>
          </p:cNvSpPr>
          <p:nvPr/>
        </p:nvSpPr>
        <p:spPr bwMode="auto">
          <a:xfrm>
            <a:off x="9286212" y="2424492"/>
            <a:ext cx="2027782" cy="1200329"/>
          </a:xfrm>
          <a:prstGeom prst="rect">
            <a:avLst/>
          </a:prstGeom>
          <a:noFill/>
          <a:ln w="9525">
            <a:noFill/>
            <a:miter lim="800000"/>
            <a:headEnd/>
            <a:tailEnd/>
          </a:ln>
        </p:spPr>
        <p:txBody>
          <a:bodyPr wrap="square">
            <a:spAutoFit/>
          </a:bodyPr>
          <a:lstStyle/>
          <a:p>
            <a:pPr algn="ctr"/>
            <a:r>
              <a:rPr lang="en-US" sz="2400"/>
              <a:t>Level of importance of a customer</a:t>
            </a:r>
          </a:p>
        </p:txBody>
      </p:sp>
    </p:spTree>
    <p:extLst>
      <p:ext uri="{BB962C8B-B14F-4D97-AF65-F5344CB8AC3E}">
        <p14:creationId xmlns:p14="http://schemas.microsoft.com/office/powerpoint/2010/main" val="35266432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a:xfrm>
            <a:off x="8561696" y="666287"/>
            <a:ext cx="2985638" cy="639763"/>
          </a:xfrm>
        </p:spPr>
        <p:txBody>
          <a:bodyPr>
            <a:noAutofit/>
          </a:bodyPr>
          <a:lstStyle/>
          <a:p>
            <a:r>
              <a:rPr lang="en-US" sz="4000" dirty="0"/>
              <a:t>Why?</a:t>
            </a:r>
          </a:p>
        </p:txBody>
      </p:sp>
      <p:sp>
        <p:nvSpPr>
          <p:cNvPr id="101379" name="Rectangle 4"/>
          <p:cNvSpPr>
            <a:spLocks noGrp="1"/>
          </p:cNvSpPr>
          <p:nvPr>
            <p:ph type="body" sz="half" idx="1"/>
          </p:nvPr>
        </p:nvSpPr>
        <p:spPr>
          <a:xfrm>
            <a:off x="668740" y="4577689"/>
            <a:ext cx="10877266" cy="1630363"/>
          </a:xfrm>
        </p:spPr>
        <p:txBody>
          <a:bodyPr>
            <a:normAutofit/>
          </a:bodyPr>
          <a:lstStyle/>
          <a:p>
            <a:pPr algn="just"/>
            <a:r>
              <a:rPr lang="en-US" sz="2800" dirty="0"/>
              <a:t>Affective loyalty: it describes the loyalty due to emotional basis</a:t>
            </a:r>
          </a:p>
          <a:p>
            <a:pPr algn="just"/>
            <a:r>
              <a:rPr lang="en-US" sz="2800" dirty="0"/>
              <a:t>Cognitive loyalty: this is purely due to price, value &amp; other functional aspects  </a:t>
            </a:r>
          </a:p>
        </p:txBody>
      </p:sp>
      <p:sp>
        <p:nvSpPr>
          <p:cNvPr id="101380" name="Text Box 19"/>
          <p:cNvSpPr txBox="1">
            <a:spLocks noChangeArrowheads="1"/>
          </p:cNvSpPr>
          <p:nvPr/>
        </p:nvSpPr>
        <p:spPr bwMode="auto">
          <a:xfrm>
            <a:off x="2117725" y="1027113"/>
            <a:ext cx="1316642" cy="369332"/>
          </a:xfrm>
          <a:prstGeom prst="rect">
            <a:avLst/>
          </a:prstGeom>
          <a:noFill/>
          <a:ln w="9525">
            <a:noFill/>
            <a:miter lim="800000"/>
            <a:headEnd/>
            <a:tailEnd/>
          </a:ln>
        </p:spPr>
        <p:txBody>
          <a:bodyPr wrap="none">
            <a:spAutoFit/>
          </a:bodyPr>
          <a:lstStyle/>
          <a:p>
            <a:r>
              <a:rPr lang="en-US"/>
              <a:t>Brand image</a:t>
            </a:r>
          </a:p>
        </p:txBody>
      </p:sp>
      <p:sp>
        <p:nvSpPr>
          <p:cNvPr id="101381" name="Text Box 20"/>
          <p:cNvSpPr txBox="1">
            <a:spLocks noChangeArrowheads="1"/>
          </p:cNvSpPr>
          <p:nvPr/>
        </p:nvSpPr>
        <p:spPr bwMode="auto">
          <a:xfrm>
            <a:off x="2057400" y="1865313"/>
            <a:ext cx="1545038" cy="369332"/>
          </a:xfrm>
          <a:prstGeom prst="rect">
            <a:avLst/>
          </a:prstGeom>
          <a:noFill/>
          <a:ln w="9525">
            <a:noFill/>
            <a:miter lim="800000"/>
            <a:headEnd/>
            <a:tailEnd/>
          </a:ln>
        </p:spPr>
        <p:txBody>
          <a:bodyPr wrap="none">
            <a:spAutoFit/>
          </a:bodyPr>
          <a:lstStyle/>
          <a:p>
            <a:r>
              <a:rPr lang="en-US"/>
              <a:t>Service Quality</a:t>
            </a:r>
          </a:p>
        </p:txBody>
      </p:sp>
      <p:sp>
        <p:nvSpPr>
          <p:cNvPr id="101382" name="Text Box 21"/>
          <p:cNvSpPr txBox="1">
            <a:spLocks noChangeArrowheads="1"/>
          </p:cNvSpPr>
          <p:nvPr/>
        </p:nvSpPr>
        <p:spPr bwMode="auto">
          <a:xfrm>
            <a:off x="2057401" y="2703513"/>
            <a:ext cx="1614545" cy="369332"/>
          </a:xfrm>
          <a:prstGeom prst="rect">
            <a:avLst/>
          </a:prstGeom>
          <a:noFill/>
          <a:ln w="9525">
            <a:noFill/>
            <a:miter lim="800000"/>
            <a:headEnd/>
            <a:tailEnd/>
          </a:ln>
        </p:spPr>
        <p:txBody>
          <a:bodyPr wrap="none">
            <a:spAutoFit/>
          </a:bodyPr>
          <a:lstStyle/>
          <a:p>
            <a:r>
              <a:rPr lang="en-US"/>
              <a:t>Product Quality</a:t>
            </a:r>
          </a:p>
        </p:txBody>
      </p:sp>
      <p:sp>
        <p:nvSpPr>
          <p:cNvPr id="101383" name="Text Box 23"/>
          <p:cNvSpPr txBox="1">
            <a:spLocks noChangeArrowheads="1"/>
          </p:cNvSpPr>
          <p:nvPr/>
        </p:nvSpPr>
        <p:spPr bwMode="auto">
          <a:xfrm>
            <a:off x="2054226" y="3719513"/>
            <a:ext cx="694421" cy="369332"/>
          </a:xfrm>
          <a:prstGeom prst="rect">
            <a:avLst/>
          </a:prstGeom>
          <a:noFill/>
          <a:ln w="9525">
            <a:noFill/>
            <a:miter lim="800000"/>
            <a:headEnd/>
            <a:tailEnd/>
          </a:ln>
        </p:spPr>
        <p:txBody>
          <a:bodyPr wrap="none">
            <a:spAutoFit/>
          </a:bodyPr>
          <a:lstStyle/>
          <a:p>
            <a:r>
              <a:rPr lang="en-US"/>
              <a:t>Price </a:t>
            </a:r>
          </a:p>
        </p:txBody>
      </p:sp>
      <p:sp>
        <p:nvSpPr>
          <p:cNvPr id="101384" name="Text Box 24"/>
          <p:cNvSpPr txBox="1">
            <a:spLocks noChangeArrowheads="1"/>
          </p:cNvSpPr>
          <p:nvPr/>
        </p:nvSpPr>
        <p:spPr bwMode="auto">
          <a:xfrm>
            <a:off x="4264026" y="1865313"/>
            <a:ext cx="2125903" cy="369332"/>
          </a:xfrm>
          <a:prstGeom prst="rect">
            <a:avLst/>
          </a:prstGeom>
          <a:noFill/>
          <a:ln w="9525">
            <a:noFill/>
            <a:miter lim="800000"/>
            <a:headEnd/>
            <a:tailEnd/>
          </a:ln>
        </p:spPr>
        <p:txBody>
          <a:bodyPr wrap="none">
            <a:spAutoFit/>
          </a:bodyPr>
          <a:lstStyle/>
          <a:p>
            <a:r>
              <a:rPr lang="en-US"/>
              <a:t>Customer satisfaction</a:t>
            </a:r>
          </a:p>
        </p:txBody>
      </p:sp>
      <p:sp>
        <p:nvSpPr>
          <p:cNvPr id="101385" name="Text Box 25"/>
          <p:cNvSpPr txBox="1">
            <a:spLocks noChangeArrowheads="1"/>
          </p:cNvSpPr>
          <p:nvPr/>
        </p:nvSpPr>
        <p:spPr bwMode="auto">
          <a:xfrm>
            <a:off x="4343401" y="3084513"/>
            <a:ext cx="742383" cy="369332"/>
          </a:xfrm>
          <a:prstGeom prst="rect">
            <a:avLst/>
          </a:prstGeom>
          <a:noFill/>
          <a:ln w="9525">
            <a:noFill/>
            <a:miter lim="800000"/>
            <a:headEnd/>
            <a:tailEnd/>
          </a:ln>
        </p:spPr>
        <p:txBody>
          <a:bodyPr wrap="none">
            <a:spAutoFit/>
          </a:bodyPr>
          <a:lstStyle/>
          <a:p>
            <a:r>
              <a:rPr lang="en-US"/>
              <a:t>Value </a:t>
            </a:r>
          </a:p>
        </p:txBody>
      </p:sp>
      <p:sp>
        <p:nvSpPr>
          <p:cNvPr id="101386" name="Text Box 26"/>
          <p:cNvSpPr txBox="1">
            <a:spLocks noChangeArrowheads="1"/>
          </p:cNvSpPr>
          <p:nvPr/>
        </p:nvSpPr>
        <p:spPr bwMode="auto">
          <a:xfrm>
            <a:off x="6626226" y="1331913"/>
            <a:ext cx="1629933" cy="369332"/>
          </a:xfrm>
          <a:prstGeom prst="rect">
            <a:avLst/>
          </a:prstGeom>
          <a:noFill/>
          <a:ln w="9525">
            <a:noFill/>
            <a:miter lim="800000"/>
            <a:headEnd/>
            <a:tailEnd/>
          </a:ln>
        </p:spPr>
        <p:txBody>
          <a:bodyPr wrap="none">
            <a:spAutoFit/>
          </a:bodyPr>
          <a:lstStyle/>
          <a:p>
            <a:r>
              <a:rPr lang="en-US"/>
              <a:t>Affective loyalty</a:t>
            </a:r>
          </a:p>
        </p:txBody>
      </p:sp>
      <p:sp>
        <p:nvSpPr>
          <p:cNvPr id="101387" name="Text Box 27"/>
          <p:cNvSpPr txBox="1">
            <a:spLocks noChangeArrowheads="1"/>
          </p:cNvSpPr>
          <p:nvPr/>
        </p:nvSpPr>
        <p:spPr bwMode="auto">
          <a:xfrm>
            <a:off x="6464300" y="2887663"/>
            <a:ext cx="1905000" cy="366712"/>
          </a:xfrm>
          <a:prstGeom prst="rect">
            <a:avLst/>
          </a:prstGeom>
          <a:noFill/>
          <a:ln w="9525">
            <a:noFill/>
            <a:miter lim="800000"/>
            <a:headEnd/>
            <a:tailEnd/>
          </a:ln>
        </p:spPr>
        <p:txBody>
          <a:bodyPr>
            <a:spAutoFit/>
          </a:bodyPr>
          <a:lstStyle/>
          <a:p>
            <a:pPr>
              <a:spcBef>
                <a:spcPct val="50000"/>
              </a:spcBef>
            </a:pPr>
            <a:r>
              <a:rPr lang="en-US"/>
              <a:t>Cognitive loyalty</a:t>
            </a:r>
          </a:p>
        </p:txBody>
      </p:sp>
      <p:sp>
        <p:nvSpPr>
          <p:cNvPr id="101388" name="Text Box 28"/>
          <p:cNvSpPr txBox="1">
            <a:spLocks noChangeArrowheads="1"/>
          </p:cNvSpPr>
          <p:nvPr/>
        </p:nvSpPr>
        <p:spPr bwMode="auto">
          <a:xfrm>
            <a:off x="8112125" y="2170113"/>
            <a:ext cx="1991892" cy="369332"/>
          </a:xfrm>
          <a:prstGeom prst="rect">
            <a:avLst/>
          </a:prstGeom>
          <a:noFill/>
          <a:ln w="9525">
            <a:noFill/>
            <a:miter lim="800000"/>
            <a:headEnd/>
            <a:tailEnd/>
          </a:ln>
        </p:spPr>
        <p:txBody>
          <a:bodyPr wrap="none">
            <a:spAutoFit/>
          </a:bodyPr>
          <a:lstStyle/>
          <a:p>
            <a:r>
              <a:rPr lang="en-US"/>
              <a:t>Customer Retention</a:t>
            </a:r>
          </a:p>
        </p:txBody>
      </p:sp>
      <p:sp>
        <p:nvSpPr>
          <p:cNvPr id="101389" name="Line 29"/>
          <p:cNvSpPr>
            <a:spLocks noChangeShapeType="1"/>
          </p:cNvSpPr>
          <p:nvPr/>
        </p:nvSpPr>
        <p:spPr bwMode="auto">
          <a:xfrm>
            <a:off x="3505200" y="1295400"/>
            <a:ext cx="3124200" cy="228600"/>
          </a:xfrm>
          <a:prstGeom prst="line">
            <a:avLst/>
          </a:prstGeom>
          <a:noFill/>
          <a:ln w="9525">
            <a:solidFill>
              <a:schemeClr val="tx1"/>
            </a:solidFill>
            <a:round/>
            <a:headEnd/>
            <a:tailEnd type="triangle" w="med" len="med"/>
          </a:ln>
        </p:spPr>
        <p:txBody>
          <a:bodyPr/>
          <a:lstStyle/>
          <a:p>
            <a:endParaRPr lang="en-IN"/>
          </a:p>
        </p:txBody>
      </p:sp>
      <p:sp>
        <p:nvSpPr>
          <p:cNvPr id="101390" name="Line 30"/>
          <p:cNvSpPr>
            <a:spLocks noChangeShapeType="1"/>
          </p:cNvSpPr>
          <p:nvPr/>
        </p:nvSpPr>
        <p:spPr bwMode="auto">
          <a:xfrm flipV="1">
            <a:off x="2819400" y="3429000"/>
            <a:ext cx="1524000" cy="533400"/>
          </a:xfrm>
          <a:prstGeom prst="line">
            <a:avLst/>
          </a:prstGeom>
          <a:noFill/>
          <a:ln w="9525">
            <a:solidFill>
              <a:schemeClr val="tx1"/>
            </a:solidFill>
            <a:round/>
            <a:headEnd/>
            <a:tailEnd type="triangle" w="med" len="med"/>
          </a:ln>
        </p:spPr>
        <p:txBody>
          <a:bodyPr/>
          <a:lstStyle/>
          <a:p>
            <a:endParaRPr lang="en-IN"/>
          </a:p>
        </p:txBody>
      </p:sp>
      <p:sp>
        <p:nvSpPr>
          <p:cNvPr id="101391" name="Line 31"/>
          <p:cNvSpPr>
            <a:spLocks noChangeShapeType="1"/>
          </p:cNvSpPr>
          <p:nvPr/>
        </p:nvSpPr>
        <p:spPr bwMode="auto">
          <a:xfrm>
            <a:off x="3810000" y="2895600"/>
            <a:ext cx="609600" cy="228600"/>
          </a:xfrm>
          <a:prstGeom prst="line">
            <a:avLst/>
          </a:prstGeom>
          <a:noFill/>
          <a:ln w="9525">
            <a:solidFill>
              <a:schemeClr val="tx1"/>
            </a:solidFill>
            <a:round/>
            <a:headEnd/>
            <a:tailEnd type="triangle" w="med" len="med"/>
          </a:ln>
        </p:spPr>
        <p:txBody>
          <a:bodyPr/>
          <a:lstStyle/>
          <a:p>
            <a:endParaRPr lang="en-IN"/>
          </a:p>
        </p:txBody>
      </p:sp>
      <p:sp>
        <p:nvSpPr>
          <p:cNvPr id="101392" name="Line 32"/>
          <p:cNvSpPr>
            <a:spLocks noChangeShapeType="1"/>
          </p:cNvSpPr>
          <p:nvPr/>
        </p:nvSpPr>
        <p:spPr bwMode="auto">
          <a:xfrm>
            <a:off x="3810000" y="2057400"/>
            <a:ext cx="457200" cy="76200"/>
          </a:xfrm>
          <a:prstGeom prst="line">
            <a:avLst/>
          </a:prstGeom>
          <a:noFill/>
          <a:ln w="9525">
            <a:solidFill>
              <a:schemeClr val="tx1"/>
            </a:solidFill>
            <a:round/>
            <a:headEnd/>
            <a:tailEnd type="triangle" w="med" len="med"/>
          </a:ln>
        </p:spPr>
        <p:txBody>
          <a:bodyPr/>
          <a:lstStyle/>
          <a:p>
            <a:endParaRPr lang="en-IN"/>
          </a:p>
        </p:txBody>
      </p:sp>
      <p:sp>
        <p:nvSpPr>
          <p:cNvPr id="101393" name="Line 33"/>
          <p:cNvSpPr>
            <a:spLocks noChangeShapeType="1"/>
          </p:cNvSpPr>
          <p:nvPr/>
        </p:nvSpPr>
        <p:spPr bwMode="auto">
          <a:xfrm flipV="1">
            <a:off x="4724400" y="2362200"/>
            <a:ext cx="0" cy="609600"/>
          </a:xfrm>
          <a:prstGeom prst="line">
            <a:avLst/>
          </a:prstGeom>
          <a:noFill/>
          <a:ln w="9525">
            <a:solidFill>
              <a:schemeClr val="tx1"/>
            </a:solidFill>
            <a:round/>
            <a:headEnd/>
            <a:tailEnd type="triangle" w="med" len="med"/>
          </a:ln>
        </p:spPr>
        <p:txBody>
          <a:bodyPr/>
          <a:lstStyle/>
          <a:p>
            <a:endParaRPr lang="en-IN"/>
          </a:p>
        </p:txBody>
      </p:sp>
      <p:sp>
        <p:nvSpPr>
          <p:cNvPr id="101394" name="Line 34"/>
          <p:cNvSpPr>
            <a:spLocks noChangeShapeType="1"/>
          </p:cNvSpPr>
          <p:nvPr/>
        </p:nvSpPr>
        <p:spPr bwMode="auto">
          <a:xfrm>
            <a:off x="3124200" y="1447800"/>
            <a:ext cx="1295400" cy="381000"/>
          </a:xfrm>
          <a:prstGeom prst="line">
            <a:avLst/>
          </a:prstGeom>
          <a:noFill/>
          <a:ln w="9525">
            <a:solidFill>
              <a:schemeClr val="tx1"/>
            </a:solidFill>
            <a:round/>
            <a:headEnd/>
            <a:tailEnd type="triangle" w="med" len="med"/>
          </a:ln>
        </p:spPr>
        <p:txBody>
          <a:bodyPr/>
          <a:lstStyle/>
          <a:p>
            <a:endParaRPr lang="en-IN"/>
          </a:p>
        </p:txBody>
      </p:sp>
      <p:sp>
        <p:nvSpPr>
          <p:cNvPr id="101395" name="Line 35"/>
          <p:cNvSpPr>
            <a:spLocks noChangeShapeType="1"/>
          </p:cNvSpPr>
          <p:nvPr/>
        </p:nvSpPr>
        <p:spPr bwMode="auto">
          <a:xfrm flipV="1">
            <a:off x="8305800" y="2590800"/>
            <a:ext cx="609600" cy="457200"/>
          </a:xfrm>
          <a:prstGeom prst="line">
            <a:avLst/>
          </a:prstGeom>
          <a:noFill/>
          <a:ln w="38100">
            <a:solidFill>
              <a:schemeClr val="tx1"/>
            </a:solidFill>
            <a:round/>
            <a:headEnd/>
            <a:tailEnd type="triangle" w="med" len="med"/>
          </a:ln>
        </p:spPr>
        <p:txBody>
          <a:bodyPr/>
          <a:lstStyle/>
          <a:p>
            <a:endParaRPr lang="en-IN"/>
          </a:p>
        </p:txBody>
      </p:sp>
      <p:sp>
        <p:nvSpPr>
          <p:cNvPr id="101396" name="Line 36"/>
          <p:cNvSpPr>
            <a:spLocks noChangeShapeType="1"/>
          </p:cNvSpPr>
          <p:nvPr/>
        </p:nvSpPr>
        <p:spPr bwMode="auto">
          <a:xfrm>
            <a:off x="8305800" y="1752600"/>
            <a:ext cx="457200" cy="381000"/>
          </a:xfrm>
          <a:prstGeom prst="line">
            <a:avLst/>
          </a:prstGeom>
          <a:noFill/>
          <a:ln w="38100">
            <a:solidFill>
              <a:schemeClr val="tx1"/>
            </a:solidFill>
            <a:round/>
            <a:headEnd/>
            <a:tailEnd type="triangle" w="med" len="med"/>
          </a:ln>
        </p:spPr>
        <p:txBody>
          <a:bodyPr/>
          <a:lstStyle/>
          <a:p>
            <a:endParaRPr lang="en-IN"/>
          </a:p>
        </p:txBody>
      </p:sp>
      <p:sp>
        <p:nvSpPr>
          <p:cNvPr id="101397" name="Line 37"/>
          <p:cNvSpPr>
            <a:spLocks noChangeShapeType="1"/>
          </p:cNvSpPr>
          <p:nvPr/>
        </p:nvSpPr>
        <p:spPr bwMode="auto">
          <a:xfrm>
            <a:off x="7391400" y="1828800"/>
            <a:ext cx="0" cy="990600"/>
          </a:xfrm>
          <a:prstGeom prst="line">
            <a:avLst/>
          </a:prstGeom>
          <a:noFill/>
          <a:ln w="57150">
            <a:solidFill>
              <a:schemeClr val="tx1"/>
            </a:solidFill>
            <a:round/>
            <a:headEnd type="triangle" w="med" len="med"/>
            <a:tailEnd type="triangle" w="med" len="med"/>
          </a:ln>
        </p:spPr>
        <p:txBody>
          <a:bodyPr/>
          <a:lstStyle/>
          <a:p>
            <a:endParaRPr lang="en-IN"/>
          </a:p>
        </p:txBody>
      </p:sp>
      <p:sp>
        <p:nvSpPr>
          <p:cNvPr id="101398" name="Line 38"/>
          <p:cNvSpPr>
            <a:spLocks noChangeShapeType="1"/>
          </p:cNvSpPr>
          <p:nvPr/>
        </p:nvSpPr>
        <p:spPr bwMode="auto">
          <a:xfrm flipV="1">
            <a:off x="5181600" y="3124200"/>
            <a:ext cx="1295400" cy="152400"/>
          </a:xfrm>
          <a:prstGeom prst="line">
            <a:avLst/>
          </a:prstGeom>
          <a:noFill/>
          <a:ln w="9525">
            <a:solidFill>
              <a:schemeClr val="tx1"/>
            </a:solidFill>
            <a:round/>
            <a:headEnd/>
            <a:tailEnd type="triangle" w="med" len="med"/>
          </a:ln>
        </p:spPr>
        <p:txBody>
          <a:bodyPr/>
          <a:lstStyle/>
          <a:p>
            <a:endParaRPr lang="en-IN"/>
          </a:p>
        </p:txBody>
      </p:sp>
      <p:sp>
        <p:nvSpPr>
          <p:cNvPr id="101399" name="Line 39"/>
          <p:cNvSpPr>
            <a:spLocks noChangeShapeType="1"/>
          </p:cNvSpPr>
          <p:nvPr/>
        </p:nvSpPr>
        <p:spPr bwMode="auto">
          <a:xfrm flipV="1">
            <a:off x="6705600" y="1676400"/>
            <a:ext cx="304800" cy="381000"/>
          </a:xfrm>
          <a:prstGeom prst="line">
            <a:avLst/>
          </a:prstGeom>
          <a:noFill/>
          <a:ln w="9525">
            <a:solidFill>
              <a:schemeClr val="tx1"/>
            </a:solidFill>
            <a:round/>
            <a:headEnd/>
            <a:tailEnd type="triangle" w="med" len="med"/>
          </a:ln>
        </p:spPr>
        <p:txBody>
          <a:bodyPr/>
          <a:lstStyle/>
          <a:p>
            <a:endParaRPr lang="en-IN"/>
          </a:p>
        </p:txBody>
      </p:sp>
      <p:sp>
        <p:nvSpPr>
          <p:cNvPr id="101400" name="Line 40"/>
          <p:cNvSpPr>
            <a:spLocks noChangeShapeType="1"/>
          </p:cNvSpPr>
          <p:nvPr/>
        </p:nvSpPr>
        <p:spPr bwMode="auto">
          <a:xfrm>
            <a:off x="6019800" y="2286000"/>
            <a:ext cx="457200" cy="533400"/>
          </a:xfrm>
          <a:prstGeom prst="line">
            <a:avLst/>
          </a:prstGeom>
          <a:noFill/>
          <a:ln w="9525">
            <a:solidFill>
              <a:schemeClr val="tx1"/>
            </a:solidFill>
            <a:round/>
            <a:headEnd/>
            <a:tailEnd type="triangle" w="med" len="med"/>
          </a:ln>
        </p:spPr>
        <p:txBody>
          <a:bodyPr/>
          <a:lstStyle/>
          <a:p>
            <a:endParaRPr lang="en-IN"/>
          </a:p>
        </p:txBody>
      </p:sp>
      <p:sp>
        <p:nvSpPr>
          <p:cNvPr id="101401" name="Line 41"/>
          <p:cNvSpPr>
            <a:spLocks noChangeShapeType="1"/>
          </p:cNvSpPr>
          <p:nvPr/>
        </p:nvSpPr>
        <p:spPr bwMode="auto">
          <a:xfrm>
            <a:off x="6553200" y="2209800"/>
            <a:ext cx="1524000" cy="152400"/>
          </a:xfrm>
          <a:prstGeom prst="line">
            <a:avLst/>
          </a:prstGeom>
          <a:noFill/>
          <a:ln w="57150">
            <a:solidFill>
              <a:schemeClr val="tx1"/>
            </a:solidFill>
            <a:round/>
            <a:headEnd/>
            <a:tailEnd type="triangle" w="med" len="med"/>
          </a:ln>
        </p:spPr>
        <p:txBody>
          <a:bodyPr/>
          <a:lstStyle/>
          <a:p>
            <a:endParaRPr lang="en-IN"/>
          </a:p>
        </p:txBody>
      </p:sp>
    </p:spTree>
    <p:extLst>
      <p:ext uri="{BB962C8B-B14F-4D97-AF65-F5344CB8AC3E}">
        <p14:creationId xmlns:p14="http://schemas.microsoft.com/office/powerpoint/2010/main" val="33917691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1940257" y="678976"/>
            <a:ext cx="8229600" cy="1143000"/>
          </a:xfrm>
        </p:spPr>
        <p:txBody>
          <a:bodyPr/>
          <a:lstStyle/>
          <a:p>
            <a:pPr eaLnBrk="1" hangingPunct="1"/>
            <a:r>
              <a:rPr lang="en-US" dirty="0" err="1" smtClean="0"/>
              <a:t>Cont</a:t>
            </a:r>
            <a:r>
              <a:rPr lang="en-US" dirty="0" smtClean="0"/>
              <a:t> with value</a:t>
            </a:r>
          </a:p>
        </p:txBody>
      </p:sp>
      <p:sp>
        <p:nvSpPr>
          <p:cNvPr id="102403" name="Rectangle 3"/>
          <p:cNvSpPr>
            <a:spLocks noGrp="1" noChangeArrowheads="1"/>
          </p:cNvSpPr>
          <p:nvPr>
            <p:ph type="body" sz="half" idx="4294967295"/>
          </p:nvPr>
        </p:nvSpPr>
        <p:spPr>
          <a:xfrm>
            <a:off x="682388" y="2442949"/>
            <a:ext cx="10863618" cy="1296538"/>
          </a:xfrm>
          <a:solidFill>
            <a:schemeClr val="bg1"/>
          </a:solidFill>
        </p:spPr>
        <p:txBody>
          <a:bodyPr>
            <a:normAutofit/>
          </a:bodyPr>
          <a:lstStyle/>
          <a:p>
            <a:pPr eaLnBrk="1" hangingPunct="1"/>
            <a:r>
              <a:rPr lang="en-US" sz="2700" dirty="0"/>
              <a:t>According to Marketing principle it is dependent on quality, service and price</a:t>
            </a:r>
          </a:p>
          <a:p>
            <a:pPr eaLnBrk="1" hangingPunct="1"/>
            <a:r>
              <a:rPr lang="en-US" sz="2700" dirty="0"/>
              <a:t>In an equation form of value </a:t>
            </a:r>
            <a:r>
              <a:rPr lang="en-US" sz="2700" dirty="0" smtClean="0"/>
              <a:t>= </a:t>
            </a:r>
            <a:r>
              <a:rPr lang="en-US" sz="2700" dirty="0"/>
              <a:t>(benefits obtained / cost incurred)</a:t>
            </a:r>
          </a:p>
        </p:txBody>
      </p:sp>
      <p:sp>
        <p:nvSpPr>
          <p:cNvPr id="83974" name="Text Box 6"/>
          <p:cNvSpPr txBox="1">
            <a:spLocks noChangeArrowheads="1"/>
          </p:cNvSpPr>
          <p:nvPr/>
        </p:nvSpPr>
        <p:spPr bwMode="auto">
          <a:xfrm>
            <a:off x="2438400" y="3813175"/>
            <a:ext cx="3300904" cy="2308324"/>
          </a:xfrm>
          <a:prstGeom prst="rect">
            <a:avLst/>
          </a:prstGeom>
          <a:solidFill>
            <a:schemeClr val="accent1"/>
          </a:solidFill>
          <a:ln w="9525">
            <a:noFill/>
            <a:miter lim="800000"/>
            <a:headEnd/>
            <a:tailEnd/>
          </a:ln>
          <a:effectLst/>
        </p:spPr>
        <p:txBody>
          <a:bodyPr wrap="none">
            <a:spAutoFit/>
          </a:bodyPr>
          <a:lstStyle/>
          <a:p>
            <a:pPr marL="342900" indent="-342900">
              <a:defRPr/>
            </a:pPr>
            <a:r>
              <a:rPr lang="en-US" sz="2400">
                <a:effectLst>
                  <a:outerShdw blurRad="38100" dist="38100" dir="2700000" algn="tl">
                    <a:srgbClr val="000000"/>
                  </a:outerShdw>
                </a:effectLst>
              </a:rPr>
              <a:t>Benefits from the product</a:t>
            </a:r>
          </a:p>
          <a:p>
            <a:pPr marL="342900" indent="-342900">
              <a:defRPr/>
            </a:pPr>
            <a:r>
              <a:rPr lang="en-US" sz="2400">
                <a:effectLst>
                  <a:outerShdw blurRad="38100" dist="38100" dir="2700000" algn="tl">
                    <a:srgbClr val="000000"/>
                  </a:outerShdw>
                </a:effectLst>
              </a:rPr>
              <a:t>	</a:t>
            </a:r>
          </a:p>
          <a:p>
            <a:pPr marL="342900" indent="-342900">
              <a:defRPr/>
            </a:pPr>
            <a:r>
              <a:rPr lang="en-US" sz="2400">
                <a:effectLst>
                  <a:outerShdw blurRad="38100" dist="38100" dir="2700000" algn="tl">
                    <a:srgbClr val="000000"/>
                  </a:outerShdw>
                </a:effectLst>
              </a:rPr>
              <a:t>      Functional value</a:t>
            </a:r>
          </a:p>
          <a:p>
            <a:pPr marL="800100" lvl="1" indent="-342900">
              <a:defRPr/>
            </a:pPr>
            <a:r>
              <a:rPr lang="en-US" sz="2400">
                <a:effectLst>
                  <a:outerShdw blurRad="38100" dist="38100" dir="2700000" algn="tl">
                    <a:srgbClr val="000000"/>
                  </a:outerShdw>
                </a:effectLst>
              </a:rPr>
              <a:t>Service value</a:t>
            </a:r>
          </a:p>
          <a:p>
            <a:pPr marL="800100" lvl="1" indent="-342900">
              <a:defRPr/>
            </a:pPr>
            <a:r>
              <a:rPr lang="en-US" sz="2400">
                <a:effectLst>
                  <a:outerShdw blurRad="38100" dist="38100" dir="2700000" algn="tl">
                    <a:srgbClr val="000000"/>
                  </a:outerShdw>
                </a:effectLst>
              </a:rPr>
              <a:t>Personnel value</a:t>
            </a:r>
          </a:p>
          <a:p>
            <a:pPr marL="800100" lvl="1" indent="-342900">
              <a:defRPr/>
            </a:pPr>
            <a:r>
              <a:rPr lang="en-US" sz="2400">
                <a:effectLst>
                  <a:outerShdw blurRad="38100" dist="38100" dir="2700000" algn="tl">
                    <a:srgbClr val="000000"/>
                  </a:outerShdw>
                </a:effectLst>
              </a:rPr>
              <a:t>Image value</a:t>
            </a:r>
          </a:p>
        </p:txBody>
      </p:sp>
      <p:sp>
        <p:nvSpPr>
          <p:cNvPr id="83975" name="Text Box 7"/>
          <p:cNvSpPr txBox="1">
            <a:spLocks noChangeArrowheads="1"/>
          </p:cNvSpPr>
          <p:nvPr/>
        </p:nvSpPr>
        <p:spPr bwMode="auto">
          <a:xfrm>
            <a:off x="6553201" y="3813175"/>
            <a:ext cx="3911327" cy="2308324"/>
          </a:xfrm>
          <a:prstGeom prst="rect">
            <a:avLst/>
          </a:prstGeom>
          <a:solidFill>
            <a:schemeClr val="folHlink"/>
          </a:solidFill>
          <a:ln w="9525">
            <a:noFill/>
            <a:miter lim="800000"/>
            <a:headEnd/>
            <a:tailEnd/>
          </a:ln>
          <a:effectLst/>
        </p:spPr>
        <p:txBody>
          <a:bodyPr wrap="none">
            <a:spAutoFit/>
          </a:bodyPr>
          <a:lstStyle/>
          <a:p>
            <a:pPr>
              <a:defRPr/>
            </a:pPr>
            <a:r>
              <a:rPr lang="en-US" sz="2400">
                <a:effectLst>
                  <a:outerShdw blurRad="38100" dist="38100" dir="2700000" algn="tl">
                    <a:srgbClr val="000000"/>
                  </a:outerShdw>
                </a:effectLst>
              </a:rPr>
              <a:t>Costs incurred for the product </a:t>
            </a:r>
          </a:p>
          <a:p>
            <a:pPr>
              <a:defRPr/>
            </a:pPr>
            <a:endParaRPr lang="en-US" sz="2400">
              <a:effectLst>
                <a:outerShdw blurRad="38100" dist="38100" dir="2700000" algn="tl">
                  <a:srgbClr val="000000"/>
                </a:outerShdw>
              </a:effectLst>
            </a:endParaRPr>
          </a:p>
          <a:p>
            <a:pPr lvl="2">
              <a:buFontTx/>
              <a:buChar char="•"/>
              <a:defRPr/>
            </a:pPr>
            <a:r>
              <a:rPr lang="en-US" sz="2400">
                <a:effectLst>
                  <a:outerShdw blurRad="38100" dist="38100" dir="2700000" algn="tl">
                    <a:srgbClr val="000000"/>
                  </a:outerShdw>
                </a:effectLst>
              </a:rPr>
              <a:t>Price of the product</a:t>
            </a:r>
          </a:p>
          <a:p>
            <a:pPr lvl="2">
              <a:buFontTx/>
              <a:buChar char="•"/>
              <a:defRPr/>
            </a:pPr>
            <a:r>
              <a:rPr lang="en-US" sz="2400">
                <a:effectLst>
                  <a:outerShdw blurRad="38100" dist="38100" dir="2700000" algn="tl">
                    <a:srgbClr val="000000"/>
                  </a:outerShdw>
                </a:effectLst>
              </a:rPr>
              <a:t>Time cost</a:t>
            </a:r>
          </a:p>
          <a:p>
            <a:pPr lvl="2">
              <a:buFontTx/>
              <a:buChar char="•"/>
              <a:defRPr/>
            </a:pPr>
            <a:r>
              <a:rPr lang="en-US" sz="2400">
                <a:effectLst>
                  <a:outerShdw blurRad="38100" dist="38100" dir="2700000" algn="tl">
                    <a:srgbClr val="000000"/>
                  </a:outerShdw>
                </a:effectLst>
              </a:rPr>
              <a:t>Availability cost</a:t>
            </a:r>
          </a:p>
          <a:p>
            <a:pPr lvl="2">
              <a:buFontTx/>
              <a:buChar char="•"/>
              <a:defRPr/>
            </a:pPr>
            <a:r>
              <a:rPr lang="en-US" sz="2400">
                <a:effectLst>
                  <a:outerShdw blurRad="38100" dist="38100" dir="2700000" algn="tl">
                    <a:srgbClr val="000000"/>
                  </a:outerShdw>
                </a:effectLst>
              </a:rPr>
              <a:t>Psychic cost</a:t>
            </a:r>
          </a:p>
        </p:txBody>
      </p:sp>
    </p:spTree>
    <p:extLst>
      <p:ext uri="{BB962C8B-B14F-4D97-AF65-F5344CB8AC3E}">
        <p14:creationId xmlns:p14="http://schemas.microsoft.com/office/powerpoint/2010/main" val="10679598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a:xfrm>
            <a:off x="1981200" y="723331"/>
            <a:ext cx="8229600" cy="956244"/>
          </a:xfrm>
        </p:spPr>
        <p:txBody>
          <a:bodyPr/>
          <a:lstStyle/>
          <a:p>
            <a:pPr eaLnBrk="1" hangingPunct="1"/>
            <a:r>
              <a:rPr lang="en-US" dirty="0" smtClean="0"/>
              <a:t>What is Value chain?</a:t>
            </a:r>
          </a:p>
        </p:txBody>
      </p:sp>
      <p:sp>
        <p:nvSpPr>
          <p:cNvPr id="103427" name="Rectangle 3"/>
          <p:cNvSpPr>
            <a:spLocks noGrp="1" noChangeArrowheads="1"/>
          </p:cNvSpPr>
          <p:nvPr>
            <p:ph type="body" sz="half" idx="4294967295"/>
          </p:nvPr>
        </p:nvSpPr>
        <p:spPr>
          <a:xfrm>
            <a:off x="668739" y="1905001"/>
            <a:ext cx="10890915" cy="969963"/>
          </a:xfrm>
        </p:spPr>
        <p:txBody>
          <a:bodyPr>
            <a:normAutofit/>
          </a:bodyPr>
          <a:lstStyle/>
          <a:p>
            <a:pPr algn="just" eaLnBrk="1" hangingPunct="1">
              <a:lnSpc>
                <a:spcPct val="90000"/>
              </a:lnSpc>
            </a:pPr>
            <a:r>
              <a:rPr lang="en-US" sz="2900" dirty="0" smtClean="0"/>
              <a:t>It is a collection of activities which generally augment the value of product</a:t>
            </a:r>
          </a:p>
        </p:txBody>
      </p:sp>
      <p:sp>
        <p:nvSpPr>
          <p:cNvPr id="86023" name="Rectangle 7"/>
          <p:cNvSpPr>
            <a:spLocks noChangeArrowheads="1"/>
          </p:cNvSpPr>
          <p:nvPr/>
        </p:nvSpPr>
        <p:spPr bwMode="auto">
          <a:xfrm>
            <a:off x="5609230" y="3244760"/>
            <a:ext cx="5950424" cy="2015936"/>
          </a:xfrm>
          <a:prstGeom prst="rect">
            <a:avLst/>
          </a:prstGeom>
          <a:solidFill>
            <a:schemeClr val="accent1">
              <a:lumMod val="20000"/>
              <a:lumOff val="80000"/>
            </a:schemeClr>
          </a:solidFill>
          <a:ln w="9525">
            <a:noFill/>
            <a:miter lim="800000"/>
            <a:headEnd/>
            <a:tailEnd/>
          </a:ln>
          <a:effectLst/>
        </p:spPr>
        <p:txBody>
          <a:bodyPr wrap="square">
            <a:spAutoFit/>
          </a:bodyPr>
          <a:lstStyle/>
          <a:p>
            <a:pPr lvl="2">
              <a:defRPr/>
            </a:pPr>
            <a:r>
              <a:rPr lang="en-US" sz="2500" dirty="0">
                <a:effectLst>
                  <a:outerShdw blurRad="38100" dist="38100" dir="2700000" algn="tl">
                    <a:srgbClr val="000000"/>
                  </a:outerShdw>
                </a:effectLst>
                <a:latin typeface="Calibri" pitchFamily="34" charset="0"/>
              </a:rPr>
              <a:t>Secondary activities</a:t>
            </a:r>
          </a:p>
          <a:p>
            <a:pPr lvl="2">
              <a:defRPr/>
            </a:pPr>
            <a:r>
              <a:rPr lang="en-US" sz="2500" dirty="0">
                <a:effectLst>
                  <a:outerShdw blurRad="38100" dist="38100" dir="2700000" algn="tl">
                    <a:srgbClr val="000000"/>
                  </a:outerShdw>
                </a:effectLst>
                <a:latin typeface="Calibri" pitchFamily="34" charset="0"/>
              </a:rPr>
              <a:t>Infrastructural activities  </a:t>
            </a:r>
          </a:p>
          <a:p>
            <a:pPr lvl="2">
              <a:defRPr/>
            </a:pPr>
            <a:r>
              <a:rPr lang="en-US" sz="2500" dirty="0" smtClean="0">
                <a:effectLst>
                  <a:outerShdw blurRad="38100" dist="38100" dir="2700000" algn="tl">
                    <a:srgbClr val="000000"/>
                  </a:outerShdw>
                </a:effectLst>
                <a:latin typeface="Calibri" pitchFamily="34" charset="0"/>
              </a:rPr>
              <a:t>Human Resource</a:t>
            </a:r>
            <a:endParaRPr lang="en-US" sz="2500" dirty="0">
              <a:effectLst>
                <a:outerShdw blurRad="38100" dist="38100" dir="2700000" algn="tl">
                  <a:srgbClr val="000000"/>
                </a:outerShdw>
              </a:effectLst>
              <a:latin typeface="Calibri" pitchFamily="34" charset="0"/>
            </a:endParaRPr>
          </a:p>
          <a:p>
            <a:pPr lvl="2">
              <a:defRPr/>
            </a:pPr>
            <a:r>
              <a:rPr lang="en-US" sz="2500" dirty="0">
                <a:effectLst>
                  <a:outerShdw blurRad="38100" dist="38100" dir="2700000" algn="tl">
                    <a:srgbClr val="000000"/>
                  </a:outerShdw>
                </a:effectLst>
                <a:latin typeface="Calibri" pitchFamily="34" charset="0"/>
              </a:rPr>
              <a:t>Technology</a:t>
            </a:r>
          </a:p>
          <a:p>
            <a:pPr lvl="2">
              <a:defRPr/>
            </a:pPr>
            <a:r>
              <a:rPr lang="en-US" sz="2500" dirty="0">
                <a:effectLst>
                  <a:outerShdw blurRad="38100" dist="38100" dir="2700000" algn="tl">
                    <a:srgbClr val="000000"/>
                  </a:outerShdw>
                </a:effectLst>
                <a:latin typeface="Calibri" pitchFamily="34" charset="0"/>
              </a:rPr>
              <a:t>Material procurement related activity</a:t>
            </a:r>
          </a:p>
        </p:txBody>
      </p:sp>
      <p:sp>
        <p:nvSpPr>
          <p:cNvPr id="86026" name="Text Box 10"/>
          <p:cNvSpPr txBox="1">
            <a:spLocks noChangeArrowheads="1"/>
          </p:cNvSpPr>
          <p:nvPr/>
        </p:nvSpPr>
        <p:spPr bwMode="auto">
          <a:xfrm>
            <a:off x="668739" y="3100757"/>
            <a:ext cx="4718713" cy="2400657"/>
          </a:xfrm>
          <a:prstGeom prst="rect">
            <a:avLst/>
          </a:prstGeom>
          <a:solidFill>
            <a:schemeClr val="folHlink"/>
          </a:solidFill>
          <a:ln w="9525">
            <a:noFill/>
            <a:miter lim="800000"/>
            <a:headEnd/>
            <a:tailEnd/>
          </a:ln>
          <a:effectLst/>
        </p:spPr>
        <p:txBody>
          <a:bodyPr wrap="square">
            <a:spAutoFit/>
          </a:bodyPr>
          <a:lstStyle/>
          <a:p>
            <a:pPr marL="291600" lvl="3">
              <a:defRPr/>
            </a:pPr>
            <a:r>
              <a:rPr lang="en-US" sz="2500" dirty="0">
                <a:effectLst>
                  <a:outerShdw blurRad="38100" dist="38100" dir="2700000" algn="tl">
                    <a:srgbClr val="000000"/>
                  </a:outerShdw>
                </a:effectLst>
                <a:latin typeface="Calibri" pitchFamily="34" charset="0"/>
              </a:rPr>
              <a:t>Primary activities</a:t>
            </a:r>
          </a:p>
          <a:p>
            <a:pPr marL="291600" lvl="3">
              <a:buFontTx/>
              <a:buChar char="•"/>
              <a:defRPr/>
            </a:pPr>
            <a:r>
              <a:rPr lang="en-US" sz="2500" dirty="0">
                <a:effectLst>
                  <a:outerShdw blurRad="38100" dist="38100" dir="2700000" algn="tl">
                    <a:srgbClr val="000000"/>
                  </a:outerShdw>
                </a:effectLst>
                <a:latin typeface="Calibri" pitchFamily="34" charset="0"/>
              </a:rPr>
              <a:t>Inbound logistics</a:t>
            </a:r>
          </a:p>
          <a:p>
            <a:pPr marL="291600" lvl="3">
              <a:buFontTx/>
              <a:buChar char="•"/>
              <a:defRPr/>
            </a:pPr>
            <a:r>
              <a:rPr lang="en-US" sz="2500" dirty="0">
                <a:effectLst>
                  <a:outerShdw blurRad="38100" dist="38100" dir="2700000" algn="tl">
                    <a:srgbClr val="000000"/>
                  </a:outerShdw>
                </a:effectLst>
                <a:latin typeface="Calibri" pitchFamily="34" charset="0"/>
              </a:rPr>
              <a:t>Operation</a:t>
            </a:r>
          </a:p>
          <a:p>
            <a:pPr marL="291600" lvl="3">
              <a:buFontTx/>
              <a:buChar char="•"/>
              <a:defRPr/>
            </a:pPr>
            <a:r>
              <a:rPr lang="en-US" sz="2500" dirty="0">
                <a:effectLst>
                  <a:outerShdw blurRad="38100" dist="38100" dir="2700000" algn="tl">
                    <a:srgbClr val="000000"/>
                  </a:outerShdw>
                </a:effectLst>
                <a:latin typeface="Calibri" pitchFamily="34" charset="0"/>
              </a:rPr>
              <a:t>Outbound logistics</a:t>
            </a:r>
          </a:p>
          <a:p>
            <a:pPr marL="291600" lvl="3">
              <a:buFontTx/>
              <a:buChar char="•"/>
              <a:defRPr/>
            </a:pPr>
            <a:r>
              <a:rPr lang="en-US" sz="2500" dirty="0">
                <a:effectLst>
                  <a:outerShdw blurRad="38100" dist="38100" dir="2700000" algn="tl">
                    <a:srgbClr val="000000"/>
                  </a:outerShdw>
                </a:effectLst>
                <a:latin typeface="Calibri" pitchFamily="34" charset="0"/>
              </a:rPr>
              <a:t>Marketing </a:t>
            </a:r>
          </a:p>
          <a:p>
            <a:pPr marL="291600" lvl="3">
              <a:buFontTx/>
              <a:buChar char="•"/>
              <a:defRPr/>
            </a:pPr>
            <a:r>
              <a:rPr lang="en-US" sz="2500" dirty="0">
                <a:effectLst>
                  <a:outerShdw blurRad="38100" dist="38100" dir="2700000" algn="tl">
                    <a:srgbClr val="000000"/>
                  </a:outerShdw>
                </a:effectLst>
                <a:latin typeface="Calibri" pitchFamily="34" charset="0"/>
              </a:rPr>
              <a:t>After sales </a:t>
            </a:r>
            <a:r>
              <a:rPr lang="en-US" sz="2500" dirty="0" smtClean="0">
                <a:effectLst>
                  <a:outerShdw blurRad="38100" dist="38100" dir="2700000" algn="tl">
                    <a:srgbClr val="000000"/>
                  </a:outerShdw>
                </a:effectLst>
                <a:latin typeface="Calibri" pitchFamily="34" charset="0"/>
              </a:rPr>
              <a:t>services</a:t>
            </a:r>
            <a:endParaRPr lang="en-US" sz="2500" dirty="0">
              <a:latin typeface="Calibri" pitchFamily="34" charset="0"/>
            </a:endParaRPr>
          </a:p>
        </p:txBody>
      </p:sp>
    </p:spTree>
    <p:extLst>
      <p:ext uri="{BB962C8B-B14F-4D97-AF65-F5344CB8AC3E}">
        <p14:creationId xmlns:p14="http://schemas.microsoft.com/office/powerpoint/2010/main" val="36576200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8A106849-8B94-438B-9899-701B6AF2AC88}" type="slidenum">
              <a:rPr lang="en-US"/>
              <a:pPr/>
              <a:t>49</a:t>
            </a:fld>
            <a:endParaRPr lang="en-US"/>
          </a:p>
        </p:txBody>
      </p:sp>
      <p:sp>
        <p:nvSpPr>
          <p:cNvPr id="273410" name="Rectangle 2"/>
          <p:cNvSpPr>
            <a:spLocks noChangeArrowheads="1"/>
          </p:cNvSpPr>
          <p:nvPr/>
        </p:nvSpPr>
        <p:spPr bwMode="auto">
          <a:xfrm>
            <a:off x="3620704" y="33943"/>
            <a:ext cx="5844779" cy="571500"/>
          </a:xfrm>
          <a:prstGeom prst="rect">
            <a:avLst/>
          </a:prstGeom>
          <a:noFill/>
          <a:ln w="28575">
            <a:noFill/>
            <a:miter lim="800000"/>
            <a:headEnd/>
            <a:tailEnd/>
          </a:ln>
        </p:spPr>
        <p:txBody>
          <a:bodyPr anchor="b"/>
          <a:lstStyle/>
          <a:p>
            <a:pPr algn="ctr"/>
            <a:r>
              <a:rPr lang="en-US" sz="3300">
                <a:latin typeface="Times New Roman" pitchFamily="18" charset="0"/>
              </a:rPr>
              <a:t>The Value Chain</a:t>
            </a:r>
          </a:p>
        </p:txBody>
      </p:sp>
      <p:sp>
        <p:nvSpPr>
          <p:cNvPr id="273412" name="Text Box 4"/>
          <p:cNvSpPr txBox="1">
            <a:spLocks noChangeArrowheads="1"/>
          </p:cNvSpPr>
          <p:nvPr/>
        </p:nvSpPr>
        <p:spPr bwMode="auto">
          <a:xfrm>
            <a:off x="2284825" y="1418096"/>
            <a:ext cx="1335879" cy="923330"/>
          </a:xfrm>
          <a:prstGeom prst="rect">
            <a:avLst/>
          </a:prstGeom>
          <a:noFill/>
          <a:ln w="9525">
            <a:noFill/>
            <a:miter lim="800000"/>
            <a:headEnd/>
            <a:tailEnd/>
          </a:ln>
        </p:spPr>
        <p:txBody>
          <a:bodyPr wrap="none">
            <a:spAutoFit/>
          </a:bodyPr>
          <a:lstStyle/>
          <a:p>
            <a:r>
              <a:rPr lang="en-US" sz="2700" dirty="0"/>
              <a:t>Support</a:t>
            </a:r>
          </a:p>
          <a:p>
            <a:r>
              <a:rPr lang="en-US" sz="2700" dirty="0"/>
              <a:t>activities</a:t>
            </a:r>
          </a:p>
        </p:txBody>
      </p:sp>
      <p:sp>
        <p:nvSpPr>
          <p:cNvPr id="273413" name="Text Box 5"/>
          <p:cNvSpPr txBox="1">
            <a:spLocks noChangeArrowheads="1"/>
          </p:cNvSpPr>
          <p:nvPr/>
        </p:nvSpPr>
        <p:spPr bwMode="auto">
          <a:xfrm>
            <a:off x="5181082" y="3154080"/>
            <a:ext cx="2490425" cy="507831"/>
          </a:xfrm>
          <a:prstGeom prst="rect">
            <a:avLst/>
          </a:prstGeom>
          <a:noFill/>
          <a:ln w="9525">
            <a:noFill/>
            <a:miter lim="800000"/>
            <a:headEnd/>
            <a:tailEnd/>
          </a:ln>
        </p:spPr>
        <p:txBody>
          <a:bodyPr wrap="none">
            <a:spAutoFit/>
          </a:bodyPr>
          <a:lstStyle/>
          <a:p>
            <a:r>
              <a:rPr lang="en-US" sz="2700" dirty="0"/>
              <a:t>Primary activities</a:t>
            </a:r>
          </a:p>
        </p:txBody>
      </p:sp>
      <p:sp>
        <p:nvSpPr>
          <p:cNvPr id="273414" name="Text Box 6"/>
          <p:cNvSpPr txBox="1">
            <a:spLocks noChangeArrowheads="1"/>
          </p:cNvSpPr>
          <p:nvPr/>
        </p:nvSpPr>
        <p:spPr bwMode="auto">
          <a:xfrm>
            <a:off x="636378" y="3708248"/>
            <a:ext cx="10923276" cy="301621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1900" dirty="0">
                <a:latin typeface="Times New Roman" panose="02020603050405020304" pitchFamily="18" charset="0"/>
                <a:cs typeface="Times New Roman" panose="02020603050405020304" pitchFamily="18" charset="0"/>
              </a:rPr>
              <a:t>Inbound logistics		</a:t>
            </a:r>
            <a:r>
              <a:rPr lang="en-US" sz="1900" dirty="0" smtClean="0">
                <a:latin typeface="Times New Roman" panose="02020603050405020304" pitchFamily="18" charset="0"/>
                <a:cs typeface="Times New Roman" panose="02020603050405020304" pitchFamily="18" charset="0"/>
              </a:rPr>
              <a:t>	Materials </a:t>
            </a:r>
            <a:r>
              <a:rPr lang="en-US" sz="1900" dirty="0">
                <a:latin typeface="Times New Roman" panose="02020603050405020304" pitchFamily="18" charset="0"/>
                <a:cs typeface="Times New Roman" panose="02020603050405020304" pitchFamily="18" charset="0"/>
              </a:rPr>
              <a:t>receiving, storing, and distribution to manufacturing premises</a:t>
            </a:r>
          </a:p>
          <a:p>
            <a:pPr algn="just"/>
            <a:r>
              <a:rPr lang="en-US" sz="1900" dirty="0">
                <a:latin typeface="Times New Roman" panose="02020603050405020304" pitchFamily="18" charset="0"/>
                <a:cs typeface="Times New Roman" panose="02020603050405020304" pitchFamily="18" charset="0"/>
              </a:rPr>
              <a:t>Operations 		</a:t>
            </a:r>
            <a:r>
              <a:rPr lang="en-US" sz="1900" dirty="0" smtClean="0">
                <a:latin typeface="Times New Roman" panose="02020603050405020304" pitchFamily="18" charset="0"/>
                <a:cs typeface="Times New Roman" panose="02020603050405020304" pitchFamily="18" charset="0"/>
              </a:rPr>
              <a:t>	Transforming </a:t>
            </a:r>
            <a:r>
              <a:rPr lang="en-US" sz="1900" dirty="0">
                <a:latin typeface="Times New Roman" panose="02020603050405020304" pitchFamily="18" charset="0"/>
                <a:cs typeface="Times New Roman" panose="02020603050405020304" pitchFamily="18" charset="0"/>
              </a:rPr>
              <a:t>inputs into finished products.</a:t>
            </a:r>
          </a:p>
          <a:p>
            <a:pPr algn="just"/>
            <a:r>
              <a:rPr lang="en-US" sz="1900" dirty="0">
                <a:latin typeface="Times New Roman" panose="02020603050405020304" pitchFamily="18" charset="0"/>
                <a:cs typeface="Times New Roman" panose="02020603050405020304" pitchFamily="18" charset="0"/>
              </a:rPr>
              <a:t>Outbound logistics		</a:t>
            </a:r>
            <a:r>
              <a:rPr lang="en-US" sz="1900" dirty="0" smtClean="0">
                <a:latin typeface="Times New Roman" panose="02020603050405020304" pitchFamily="18" charset="0"/>
                <a:cs typeface="Times New Roman" panose="02020603050405020304" pitchFamily="18" charset="0"/>
              </a:rPr>
              <a:t>	Storing </a:t>
            </a:r>
            <a:r>
              <a:rPr lang="en-US" sz="1900" dirty="0">
                <a:latin typeface="Times New Roman" panose="02020603050405020304" pitchFamily="18" charset="0"/>
                <a:cs typeface="Times New Roman" panose="02020603050405020304" pitchFamily="18" charset="0"/>
              </a:rPr>
              <a:t>and distributing products</a:t>
            </a:r>
          </a:p>
          <a:p>
            <a:pPr algn="just"/>
            <a:r>
              <a:rPr lang="en-US" sz="1900" dirty="0">
                <a:latin typeface="Times New Roman" panose="02020603050405020304" pitchFamily="18" charset="0"/>
                <a:cs typeface="Times New Roman" panose="02020603050405020304" pitchFamily="18" charset="0"/>
              </a:rPr>
              <a:t>Marketing and Sales	</a:t>
            </a:r>
            <a:r>
              <a:rPr lang="en-US" sz="1900" dirty="0" smtClean="0">
                <a:latin typeface="Times New Roman" panose="02020603050405020304" pitchFamily="18" charset="0"/>
                <a:cs typeface="Times New Roman" panose="02020603050405020304" pitchFamily="18" charset="0"/>
              </a:rPr>
              <a:t>	Promotions </a:t>
            </a:r>
            <a:r>
              <a:rPr lang="en-US" sz="1900" dirty="0">
                <a:latin typeface="Times New Roman" panose="02020603050405020304" pitchFamily="18" charset="0"/>
                <a:cs typeface="Times New Roman" panose="02020603050405020304" pitchFamily="18" charset="0"/>
              </a:rPr>
              <a:t>and sales force</a:t>
            </a:r>
          </a:p>
          <a:p>
            <a:pPr algn="just"/>
            <a:r>
              <a:rPr lang="en-US" sz="1900" dirty="0">
                <a:latin typeface="Times New Roman" panose="02020603050405020304" pitchFamily="18" charset="0"/>
                <a:cs typeface="Times New Roman" panose="02020603050405020304" pitchFamily="18" charset="0"/>
              </a:rPr>
              <a:t>Service			</a:t>
            </a:r>
            <a:r>
              <a:rPr lang="en-US" sz="1900" dirty="0" smtClean="0">
                <a:latin typeface="Times New Roman" panose="02020603050405020304" pitchFamily="18" charset="0"/>
                <a:cs typeface="Times New Roman" panose="02020603050405020304" pitchFamily="18" charset="0"/>
              </a:rPr>
              <a:t>	Service </a:t>
            </a:r>
            <a:r>
              <a:rPr lang="en-US" sz="1900" dirty="0">
                <a:latin typeface="Times New Roman" panose="02020603050405020304" pitchFamily="18" charset="0"/>
                <a:cs typeface="Times New Roman" panose="02020603050405020304" pitchFamily="18" charset="0"/>
              </a:rPr>
              <a:t>to maintain or enhance product value</a:t>
            </a:r>
          </a:p>
          <a:p>
            <a:pPr algn="just"/>
            <a:r>
              <a:rPr lang="en-US" sz="1900" dirty="0">
                <a:latin typeface="Times New Roman" panose="02020603050405020304" pitchFamily="18" charset="0"/>
                <a:cs typeface="Times New Roman" panose="02020603050405020304" pitchFamily="18" charset="0"/>
              </a:rPr>
              <a:t>Corporate infrastructure	</a:t>
            </a:r>
            <a:r>
              <a:rPr lang="en-US" sz="1900" dirty="0" smtClean="0">
                <a:latin typeface="Times New Roman" panose="02020603050405020304" pitchFamily="18" charset="0"/>
                <a:cs typeface="Times New Roman" panose="02020603050405020304" pitchFamily="18" charset="0"/>
              </a:rPr>
              <a:t>	Support </a:t>
            </a:r>
            <a:r>
              <a:rPr lang="en-US" sz="1900" dirty="0">
                <a:latin typeface="Times New Roman" panose="02020603050405020304" pitchFamily="18" charset="0"/>
                <a:cs typeface="Times New Roman" panose="02020603050405020304" pitchFamily="18" charset="0"/>
              </a:rPr>
              <a:t>of entire value chain, e.g. general management planning, </a:t>
            </a:r>
          </a:p>
          <a:p>
            <a:pPr algn="just"/>
            <a:r>
              <a:rPr lang="en-US" sz="1900" dirty="0">
                <a:latin typeface="Times New Roman" panose="02020603050405020304" pitchFamily="18" charset="0"/>
                <a:cs typeface="Times New Roman" panose="02020603050405020304" pitchFamily="18" charset="0"/>
              </a:rPr>
              <a:t>			</a:t>
            </a:r>
            <a:r>
              <a:rPr lang="en-US" sz="1900" dirty="0" smtClean="0">
                <a:latin typeface="Times New Roman" panose="02020603050405020304" pitchFamily="18" charset="0"/>
                <a:cs typeface="Times New Roman" panose="02020603050405020304" pitchFamily="18" charset="0"/>
              </a:rPr>
              <a:t>	financing</a:t>
            </a:r>
            <a:r>
              <a:rPr lang="en-US" sz="1900" dirty="0">
                <a:latin typeface="Times New Roman" panose="02020603050405020304" pitchFamily="18" charset="0"/>
                <a:cs typeface="Times New Roman" panose="02020603050405020304" pitchFamily="18" charset="0"/>
              </a:rPr>
              <a:t>, accounting, legal services, government affairs, and QM</a:t>
            </a:r>
          </a:p>
          <a:p>
            <a:pPr algn="just"/>
            <a:r>
              <a:rPr lang="en-US" sz="1900" dirty="0">
                <a:latin typeface="Times New Roman" panose="02020603050405020304" pitchFamily="18" charset="0"/>
                <a:cs typeface="Times New Roman" panose="02020603050405020304" pitchFamily="18" charset="0"/>
              </a:rPr>
              <a:t>Human resources management	Recruiting, hiring, training, and development</a:t>
            </a:r>
          </a:p>
          <a:p>
            <a:pPr algn="just"/>
            <a:r>
              <a:rPr lang="en-US" sz="1900" dirty="0">
                <a:latin typeface="Times New Roman" panose="02020603050405020304" pitchFamily="18" charset="0"/>
                <a:cs typeface="Times New Roman" panose="02020603050405020304" pitchFamily="18" charset="0"/>
              </a:rPr>
              <a:t>Technology Development	</a:t>
            </a:r>
            <a:r>
              <a:rPr lang="en-US" sz="1900" dirty="0" smtClean="0">
                <a:latin typeface="Times New Roman" panose="02020603050405020304" pitchFamily="18" charset="0"/>
                <a:cs typeface="Times New Roman" panose="02020603050405020304" pitchFamily="18" charset="0"/>
              </a:rPr>
              <a:t>	Improving </a:t>
            </a:r>
            <a:r>
              <a:rPr lang="en-US" sz="1900" dirty="0">
                <a:latin typeface="Times New Roman" panose="02020603050405020304" pitchFamily="18" charset="0"/>
                <a:cs typeface="Times New Roman" panose="02020603050405020304" pitchFamily="18" charset="0"/>
              </a:rPr>
              <a:t>product and manufacturing process</a:t>
            </a:r>
          </a:p>
          <a:p>
            <a:pPr algn="just"/>
            <a:r>
              <a:rPr lang="en-US" sz="1900" dirty="0">
                <a:latin typeface="Times New Roman" panose="02020603050405020304" pitchFamily="18" charset="0"/>
                <a:cs typeface="Times New Roman" panose="02020603050405020304" pitchFamily="18" charset="0"/>
              </a:rPr>
              <a:t>Procurement		</a:t>
            </a:r>
            <a:r>
              <a:rPr lang="en-US" sz="1900" dirty="0" smtClean="0">
                <a:latin typeface="Times New Roman" panose="02020603050405020304" pitchFamily="18" charset="0"/>
                <a:cs typeface="Times New Roman" panose="02020603050405020304" pitchFamily="18" charset="0"/>
              </a:rPr>
              <a:t>	Purchasing </a:t>
            </a:r>
            <a:r>
              <a:rPr lang="en-US" sz="1900" dirty="0">
                <a:latin typeface="Times New Roman" panose="02020603050405020304" pitchFamily="18" charset="0"/>
                <a:cs typeface="Times New Roman" panose="02020603050405020304" pitchFamily="18" charset="0"/>
              </a:rPr>
              <a:t>input</a:t>
            </a:r>
          </a:p>
        </p:txBody>
      </p:sp>
      <p:pic>
        <p:nvPicPr>
          <p:cNvPr id="273415" name="Picture 7"/>
          <p:cNvPicPr>
            <a:picLocks noChangeAspect="1" noChangeArrowheads="1"/>
          </p:cNvPicPr>
          <p:nvPr/>
        </p:nvPicPr>
        <p:blipFill>
          <a:blip r:embed="rId3" cstate="print"/>
          <a:srcRect/>
          <a:stretch>
            <a:fillRect/>
          </a:stretch>
        </p:blipFill>
        <p:spPr bwMode="auto">
          <a:xfrm>
            <a:off x="4125530" y="708186"/>
            <a:ext cx="4835128" cy="2343151"/>
          </a:xfrm>
          <a:prstGeom prst="rect">
            <a:avLst/>
          </a:prstGeom>
          <a:noFill/>
          <a:ln w="9525">
            <a:noFill/>
            <a:miter lim="800000"/>
            <a:headEnd/>
            <a:tailEnd/>
          </a:ln>
        </p:spPr>
      </p:pic>
    </p:spTree>
    <p:extLst>
      <p:ext uri="{BB962C8B-B14F-4D97-AF65-F5344CB8AC3E}">
        <p14:creationId xmlns:p14="http://schemas.microsoft.com/office/powerpoint/2010/main" val="1399353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094" y="625373"/>
            <a:ext cx="10918208" cy="650243"/>
          </a:xfrm>
        </p:spPr>
        <p:txBody>
          <a:bodyPr>
            <a:noAutofit/>
          </a:bodyPr>
          <a:lstStyle/>
          <a:p>
            <a:r>
              <a:rPr lang="en-IN" sz="3100" dirty="0" smtClean="0"/>
              <a:t>FOR EXAMPLE: THE CONCEPT OF FREE BODY DIAGRAM</a:t>
            </a:r>
            <a:endParaRPr lang="en-IN" sz="3100" dirty="0"/>
          </a:p>
        </p:txBody>
      </p:sp>
      <p:sp>
        <p:nvSpPr>
          <p:cNvPr id="3" name="Content Placeholder 2"/>
          <p:cNvSpPr>
            <a:spLocks noGrp="1"/>
          </p:cNvSpPr>
          <p:nvPr>
            <p:ph idx="1"/>
          </p:nvPr>
        </p:nvSpPr>
        <p:spPr>
          <a:xfrm>
            <a:off x="767408" y="1711952"/>
            <a:ext cx="5184576" cy="3312368"/>
          </a:xfrm>
          <a:prstGeom prst="rect">
            <a:avLst/>
          </a:prstGeom>
          <a:solidFill>
            <a:schemeClr val="accent1">
              <a:lumMod val="20000"/>
              <a:lumOff val="80000"/>
            </a:schemeClr>
          </a:solidFill>
        </p:spPr>
        <p:txBody>
          <a:bodyPr>
            <a:normAutofit/>
          </a:bodyPr>
          <a:lstStyle/>
          <a:p>
            <a:pPr algn="just"/>
            <a:r>
              <a:rPr lang="en-US" sz="2900" dirty="0" smtClean="0"/>
              <a:t>In </a:t>
            </a:r>
            <a:r>
              <a:rPr lang="en-US" sz="2900" dirty="0"/>
              <a:t>physics and engineering, a free body diagram (force diagram, or FBD) is a graphical illustration used to visualize the applied forces, moments, and resulting reactions on a body in a given condition</a:t>
            </a:r>
            <a:endParaRPr lang="en-IN" sz="2900" dirty="0"/>
          </a:p>
        </p:txBody>
      </p:sp>
      <p:sp>
        <p:nvSpPr>
          <p:cNvPr id="6" name="Date Placeholder 5"/>
          <p:cNvSpPr>
            <a:spLocks noGrp="1"/>
          </p:cNvSpPr>
          <p:nvPr>
            <p:ph type="dt" sz="half" idx="10"/>
          </p:nvPr>
        </p:nvSpPr>
        <p:spPr/>
        <p:txBody>
          <a:bodyPr/>
          <a:lstStyle/>
          <a:p>
            <a:fld id="{448A7503-BACB-4898-AB4C-8AA1ED86F67D}" type="datetime1">
              <a:rPr lang="en-US" smtClean="0"/>
              <a:t>7/29/2024</a:t>
            </a:fld>
            <a:endParaRPr lang="en-IN"/>
          </a:p>
        </p:txBody>
      </p:sp>
      <p:sp>
        <p:nvSpPr>
          <p:cNvPr id="7" name="Footer Placeholder 6"/>
          <p:cNvSpPr>
            <a:spLocks noGrp="1"/>
          </p:cNvSpPr>
          <p:nvPr>
            <p:ph type="ftr" sz="quarter" idx="11"/>
          </p:nvPr>
        </p:nvSpPr>
        <p:spPr/>
        <p:txBody>
          <a:bodyPr/>
          <a:lstStyle/>
          <a:p>
            <a:r>
              <a:rPr lang="en-IN" smtClean="0"/>
              <a:t>PM</a:t>
            </a:r>
            <a:endParaRPr lang="en-IN"/>
          </a:p>
        </p:txBody>
      </p:sp>
      <p:sp>
        <p:nvSpPr>
          <p:cNvPr id="8" name="Slide Number Placeholder 7"/>
          <p:cNvSpPr>
            <a:spLocks noGrp="1"/>
          </p:cNvSpPr>
          <p:nvPr>
            <p:ph type="sldNum" sz="quarter" idx="12"/>
          </p:nvPr>
        </p:nvSpPr>
        <p:spPr/>
        <p:txBody>
          <a:bodyPr/>
          <a:lstStyle/>
          <a:p>
            <a:fld id="{ED5B85CF-30ED-4424-B0CE-77FF1E0A0CDC}" type="slidenum">
              <a:rPr lang="en-IN" smtClean="0"/>
              <a:pPr/>
              <a:t>5</a:t>
            </a:fld>
            <a:endParaRPr lang="en-IN"/>
          </a:p>
        </p:txBody>
      </p:sp>
      <p:pic>
        <p:nvPicPr>
          <p:cNvPr id="1026" name="Picture 2" descr="Free body diagram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332" y="1397704"/>
            <a:ext cx="2592288"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8249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905000" y="685800"/>
            <a:ext cx="8305800" cy="762000"/>
          </a:xfrm>
        </p:spPr>
        <p:txBody>
          <a:bodyPr/>
          <a:lstStyle/>
          <a:p>
            <a:pPr eaLnBrk="1" hangingPunct="1"/>
            <a:r>
              <a:rPr lang="en-US" dirty="0" smtClean="0"/>
              <a:t>WHAT IS SUPPLY CHAIN?</a:t>
            </a:r>
          </a:p>
        </p:txBody>
      </p:sp>
      <p:sp>
        <p:nvSpPr>
          <p:cNvPr id="6147" name="Rectangle 3"/>
          <p:cNvSpPr>
            <a:spLocks noGrp="1" noChangeArrowheads="1"/>
          </p:cNvSpPr>
          <p:nvPr>
            <p:ph type="body" idx="4294967295"/>
          </p:nvPr>
        </p:nvSpPr>
        <p:spPr>
          <a:xfrm>
            <a:off x="655093" y="1600201"/>
            <a:ext cx="4297907" cy="4530725"/>
          </a:xfrm>
          <a:solidFill>
            <a:schemeClr val="folHlink"/>
          </a:solidFill>
        </p:spPr>
        <p:txBody>
          <a:bodyPr>
            <a:noAutofit/>
          </a:bodyPr>
          <a:lstStyle/>
          <a:p>
            <a:pPr marL="274320" indent="-274320" algn="just">
              <a:spcAft>
                <a:spcPts val="0"/>
              </a:spcAft>
              <a:buClr>
                <a:schemeClr val="accent3"/>
              </a:buClr>
              <a:buFont typeface="Wingdings 2"/>
              <a:buChar char=""/>
              <a:defRPr/>
            </a:pPr>
            <a:r>
              <a:rPr lang="en-US" sz="2800"/>
              <a:t>Supply chain or logistic network or a supply network is an integrated system of organization, information, resources and people, which is dedicated for moving a product or a service in physical or virtual manner from supplier’s supplier to customer.  </a:t>
            </a:r>
          </a:p>
        </p:txBody>
      </p:sp>
      <p:sp>
        <p:nvSpPr>
          <p:cNvPr id="107524" name="Rectangle 10"/>
          <p:cNvSpPr>
            <a:spLocks noChangeArrowheads="1"/>
          </p:cNvSpPr>
          <p:nvPr/>
        </p:nvSpPr>
        <p:spPr bwMode="auto">
          <a:xfrm>
            <a:off x="5334000" y="16764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rPr>
              <a:t>Ss1 </a:t>
            </a:r>
          </a:p>
        </p:txBody>
      </p:sp>
      <p:sp>
        <p:nvSpPr>
          <p:cNvPr id="107525" name="Rectangle 11"/>
          <p:cNvSpPr>
            <a:spLocks noChangeArrowheads="1"/>
          </p:cNvSpPr>
          <p:nvPr/>
        </p:nvSpPr>
        <p:spPr bwMode="auto">
          <a:xfrm>
            <a:off x="6934200" y="16764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rPr>
              <a:t>Ss2 </a:t>
            </a:r>
          </a:p>
        </p:txBody>
      </p:sp>
      <p:sp>
        <p:nvSpPr>
          <p:cNvPr id="107526" name="Rectangle 12"/>
          <p:cNvSpPr>
            <a:spLocks noChangeArrowheads="1"/>
          </p:cNvSpPr>
          <p:nvPr/>
        </p:nvSpPr>
        <p:spPr bwMode="auto">
          <a:xfrm>
            <a:off x="6096000" y="31242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rPr>
              <a:t>Sup </a:t>
            </a:r>
          </a:p>
        </p:txBody>
      </p:sp>
      <p:sp>
        <p:nvSpPr>
          <p:cNvPr id="107527" name="Rectangle 13"/>
          <p:cNvSpPr>
            <a:spLocks noChangeArrowheads="1"/>
          </p:cNvSpPr>
          <p:nvPr/>
        </p:nvSpPr>
        <p:spPr bwMode="auto">
          <a:xfrm>
            <a:off x="6838950" y="54864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rPr>
              <a:t>R2 </a:t>
            </a:r>
          </a:p>
        </p:txBody>
      </p:sp>
      <p:sp>
        <p:nvSpPr>
          <p:cNvPr id="107528" name="Rectangle 14"/>
          <p:cNvSpPr>
            <a:spLocks noChangeArrowheads="1"/>
          </p:cNvSpPr>
          <p:nvPr/>
        </p:nvSpPr>
        <p:spPr bwMode="auto">
          <a:xfrm>
            <a:off x="6119813" y="436245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rPr>
              <a:t>Mfg </a:t>
            </a:r>
          </a:p>
        </p:txBody>
      </p:sp>
      <p:sp>
        <p:nvSpPr>
          <p:cNvPr id="107529" name="Rectangle 15"/>
          <p:cNvSpPr>
            <a:spLocks noChangeArrowheads="1"/>
          </p:cNvSpPr>
          <p:nvPr/>
        </p:nvSpPr>
        <p:spPr bwMode="auto">
          <a:xfrm>
            <a:off x="5376863" y="5510213"/>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rPr>
              <a:t>R1 </a:t>
            </a:r>
          </a:p>
        </p:txBody>
      </p:sp>
      <p:sp>
        <p:nvSpPr>
          <p:cNvPr id="107530" name="Line 26"/>
          <p:cNvSpPr>
            <a:spLocks noChangeShapeType="1"/>
          </p:cNvSpPr>
          <p:nvPr/>
        </p:nvSpPr>
        <p:spPr bwMode="auto">
          <a:xfrm>
            <a:off x="5867400" y="2590800"/>
            <a:ext cx="228600" cy="533400"/>
          </a:xfrm>
          <a:prstGeom prst="line">
            <a:avLst/>
          </a:prstGeom>
          <a:noFill/>
          <a:ln w="76200">
            <a:solidFill>
              <a:schemeClr val="tx1"/>
            </a:solidFill>
            <a:round/>
            <a:headEnd/>
            <a:tailEnd type="triangle" w="med" len="med"/>
          </a:ln>
        </p:spPr>
        <p:txBody>
          <a:bodyPr/>
          <a:lstStyle/>
          <a:p>
            <a:endParaRPr lang="en-IN"/>
          </a:p>
        </p:txBody>
      </p:sp>
      <p:sp>
        <p:nvSpPr>
          <p:cNvPr id="107531" name="Line 27"/>
          <p:cNvSpPr>
            <a:spLocks noChangeShapeType="1"/>
          </p:cNvSpPr>
          <p:nvPr/>
        </p:nvSpPr>
        <p:spPr bwMode="auto">
          <a:xfrm flipH="1">
            <a:off x="6934200" y="2590800"/>
            <a:ext cx="457200" cy="457200"/>
          </a:xfrm>
          <a:prstGeom prst="line">
            <a:avLst/>
          </a:prstGeom>
          <a:noFill/>
          <a:ln w="76200">
            <a:solidFill>
              <a:schemeClr val="tx1"/>
            </a:solidFill>
            <a:round/>
            <a:headEnd/>
            <a:tailEnd type="triangle" w="med" len="med"/>
          </a:ln>
        </p:spPr>
        <p:txBody>
          <a:bodyPr/>
          <a:lstStyle/>
          <a:p>
            <a:endParaRPr lang="en-IN"/>
          </a:p>
        </p:txBody>
      </p:sp>
      <p:sp>
        <p:nvSpPr>
          <p:cNvPr id="107532" name="Line 28"/>
          <p:cNvSpPr>
            <a:spLocks noChangeShapeType="1"/>
          </p:cNvSpPr>
          <p:nvPr/>
        </p:nvSpPr>
        <p:spPr bwMode="auto">
          <a:xfrm flipH="1">
            <a:off x="5638800" y="5029200"/>
            <a:ext cx="457200" cy="457200"/>
          </a:xfrm>
          <a:prstGeom prst="line">
            <a:avLst/>
          </a:prstGeom>
          <a:noFill/>
          <a:ln w="76200">
            <a:solidFill>
              <a:schemeClr val="tx1"/>
            </a:solidFill>
            <a:round/>
            <a:headEnd/>
            <a:tailEnd type="triangle" w="med" len="med"/>
          </a:ln>
        </p:spPr>
        <p:txBody>
          <a:bodyPr/>
          <a:lstStyle/>
          <a:p>
            <a:endParaRPr lang="en-IN"/>
          </a:p>
        </p:txBody>
      </p:sp>
      <p:sp>
        <p:nvSpPr>
          <p:cNvPr id="107533" name="Line 29"/>
          <p:cNvSpPr>
            <a:spLocks noChangeShapeType="1"/>
          </p:cNvSpPr>
          <p:nvPr/>
        </p:nvSpPr>
        <p:spPr bwMode="auto">
          <a:xfrm>
            <a:off x="7086600" y="5029200"/>
            <a:ext cx="381000" cy="457200"/>
          </a:xfrm>
          <a:prstGeom prst="line">
            <a:avLst/>
          </a:prstGeom>
          <a:noFill/>
          <a:ln w="76200">
            <a:solidFill>
              <a:schemeClr val="tx1"/>
            </a:solidFill>
            <a:round/>
            <a:headEnd/>
            <a:tailEnd type="triangle" w="med" len="med"/>
          </a:ln>
        </p:spPr>
        <p:txBody>
          <a:bodyPr/>
          <a:lstStyle/>
          <a:p>
            <a:endParaRPr lang="en-IN"/>
          </a:p>
        </p:txBody>
      </p:sp>
      <p:sp>
        <p:nvSpPr>
          <p:cNvPr id="107534" name="Line 30"/>
          <p:cNvSpPr>
            <a:spLocks noChangeShapeType="1"/>
          </p:cNvSpPr>
          <p:nvPr/>
        </p:nvSpPr>
        <p:spPr bwMode="auto">
          <a:xfrm>
            <a:off x="6553200" y="4038600"/>
            <a:ext cx="0" cy="304800"/>
          </a:xfrm>
          <a:prstGeom prst="line">
            <a:avLst/>
          </a:prstGeom>
          <a:noFill/>
          <a:ln w="76200">
            <a:solidFill>
              <a:schemeClr val="tx1"/>
            </a:solidFill>
            <a:round/>
            <a:headEnd/>
            <a:tailEnd type="triangle" w="med" len="med"/>
          </a:ln>
        </p:spPr>
        <p:txBody>
          <a:bodyPr/>
          <a:lstStyle/>
          <a:p>
            <a:endParaRPr lang="en-IN"/>
          </a:p>
        </p:txBody>
      </p:sp>
      <p:sp>
        <p:nvSpPr>
          <p:cNvPr id="107535" name="Line 31"/>
          <p:cNvSpPr>
            <a:spLocks noChangeShapeType="1"/>
          </p:cNvSpPr>
          <p:nvPr/>
        </p:nvSpPr>
        <p:spPr bwMode="auto">
          <a:xfrm flipV="1">
            <a:off x="7086600" y="2590800"/>
            <a:ext cx="609600" cy="609600"/>
          </a:xfrm>
          <a:prstGeom prst="line">
            <a:avLst/>
          </a:prstGeom>
          <a:noFill/>
          <a:ln w="76200" cmpd="tri">
            <a:solidFill>
              <a:srgbClr val="FF3300"/>
            </a:solidFill>
            <a:round/>
            <a:headEnd/>
            <a:tailEnd type="triangle" w="med" len="med"/>
          </a:ln>
        </p:spPr>
        <p:txBody>
          <a:bodyPr/>
          <a:lstStyle/>
          <a:p>
            <a:endParaRPr lang="en-IN"/>
          </a:p>
        </p:txBody>
      </p:sp>
      <p:sp>
        <p:nvSpPr>
          <p:cNvPr id="107536" name="Line 32"/>
          <p:cNvSpPr>
            <a:spLocks noChangeShapeType="1"/>
          </p:cNvSpPr>
          <p:nvPr/>
        </p:nvSpPr>
        <p:spPr bwMode="auto">
          <a:xfrm flipV="1">
            <a:off x="5486400" y="4876800"/>
            <a:ext cx="609600" cy="609600"/>
          </a:xfrm>
          <a:prstGeom prst="line">
            <a:avLst/>
          </a:prstGeom>
          <a:noFill/>
          <a:ln w="76200" cmpd="tri">
            <a:solidFill>
              <a:srgbClr val="FF3300"/>
            </a:solidFill>
            <a:round/>
            <a:headEnd/>
            <a:tailEnd type="triangle" w="med" len="med"/>
          </a:ln>
        </p:spPr>
        <p:txBody>
          <a:bodyPr/>
          <a:lstStyle/>
          <a:p>
            <a:endParaRPr lang="en-IN"/>
          </a:p>
        </p:txBody>
      </p:sp>
      <p:sp>
        <p:nvSpPr>
          <p:cNvPr id="107537" name="Line 33"/>
          <p:cNvSpPr>
            <a:spLocks noChangeShapeType="1"/>
          </p:cNvSpPr>
          <p:nvPr/>
        </p:nvSpPr>
        <p:spPr bwMode="auto">
          <a:xfrm flipH="1" flipV="1">
            <a:off x="7086600" y="4800600"/>
            <a:ext cx="609600" cy="685800"/>
          </a:xfrm>
          <a:prstGeom prst="line">
            <a:avLst/>
          </a:prstGeom>
          <a:noFill/>
          <a:ln w="76200" cmpd="tri">
            <a:solidFill>
              <a:srgbClr val="FF3300"/>
            </a:solidFill>
            <a:round/>
            <a:headEnd/>
            <a:tailEnd type="triangle" w="med" len="med"/>
          </a:ln>
        </p:spPr>
        <p:txBody>
          <a:bodyPr/>
          <a:lstStyle/>
          <a:p>
            <a:endParaRPr lang="en-IN"/>
          </a:p>
        </p:txBody>
      </p:sp>
      <p:sp>
        <p:nvSpPr>
          <p:cNvPr id="107538" name="Line 34"/>
          <p:cNvSpPr>
            <a:spLocks noChangeShapeType="1"/>
          </p:cNvSpPr>
          <p:nvPr/>
        </p:nvSpPr>
        <p:spPr bwMode="auto">
          <a:xfrm flipH="1" flipV="1">
            <a:off x="5638800" y="2667000"/>
            <a:ext cx="457200" cy="990600"/>
          </a:xfrm>
          <a:prstGeom prst="line">
            <a:avLst/>
          </a:prstGeom>
          <a:noFill/>
          <a:ln w="76200" cmpd="tri">
            <a:solidFill>
              <a:srgbClr val="FF3300"/>
            </a:solidFill>
            <a:round/>
            <a:headEnd/>
            <a:tailEnd type="triangle" w="med" len="med"/>
          </a:ln>
        </p:spPr>
        <p:txBody>
          <a:bodyPr/>
          <a:lstStyle/>
          <a:p>
            <a:endParaRPr lang="en-IN"/>
          </a:p>
        </p:txBody>
      </p:sp>
      <p:sp>
        <p:nvSpPr>
          <p:cNvPr id="107539" name="Line 35"/>
          <p:cNvSpPr>
            <a:spLocks noChangeShapeType="1"/>
          </p:cNvSpPr>
          <p:nvPr/>
        </p:nvSpPr>
        <p:spPr bwMode="auto">
          <a:xfrm flipV="1">
            <a:off x="6781800" y="4057650"/>
            <a:ext cx="0" cy="285750"/>
          </a:xfrm>
          <a:prstGeom prst="line">
            <a:avLst/>
          </a:prstGeom>
          <a:noFill/>
          <a:ln w="76200" cmpd="tri">
            <a:solidFill>
              <a:srgbClr val="FF3300"/>
            </a:solidFill>
            <a:round/>
            <a:headEnd/>
            <a:tailEnd type="triangle" w="med" len="med"/>
          </a:ln>
        </p:spPr>
        <p:txBody>
          <a:bodyPr/>
          <a:lstStyle/>
          <a:p>
            <a:endParaRPr lang="en-IN"/>
          </a:p>
        </p:txBody>
      </p:sp>
      <p:sp>
        <p:nvSpPr>
          <p:cNvPr id="107540" name="Line 36"/>
          <p:cNvSpPr>
            <a:spLocks noChangeShapeType="1"/>
          </p:cNvSpPr>
          <p:nvPr/>
        </p:nvSpPr>
        <p:spPr bwMode="auto">
          <a:xfrm flipV="1">
            <a:off x="5867400" y="5257800"/>
            <a:ext cx="228600" cy="228600"/>
          </a:xfrm>
          <a:prstGeom prst="line">
            <a:avLst/>
          </a:prstGeom>
          <a:noFill/>
          <a:ln w="38100">
            <a:solidFill>
              <a:srgbClr val="00FF00"/>
            </a:solidFill>
            <a:round/>
            <a:headEnd/>
            <a:tailEnd type="triangle" w="med" len="med"/>
          </a:ln>
        </p:spPr>
        <p:txBody>
          <a:bodyPr/>
          <a:lstStyle/>
          <a:p>
            <a:endParaRPr lang="en-IN"/>
          </a:p>
        </p:txBody>
      </p:sp>
      <p:sp>
        <p:nvSpPr>
          <p:cNvPr id="107541" name="Line 37"/>
          <p:cNvSpPr>
            <a:spLocks noChangeShapeType="1"/>
          </p:cNvSpPr>
          <p:nvPr/>
        </p:nvSpPr>
        <p:spPr bwMode="auto">
          <a:xfrm flipH="1" flipV="1">
            <a:off x="7010400" y="5257800"/>
            <a:ext cx="228600" cy="228600"/>
          </a:xfrm>
          <a:prstGeom prst="line">
            <a:avLst/>
          </a:prstGeom>
          <a:noFill/>
          <a:ln w="38100">
            <a:solidFill>
              <a:srgbClr val="00FF00"/>
            </a:solidFill>
            <a:round/>
            <a:headEnd/>
            <a:tailEnd type="triangle" w="med" len="med"/>
          </a:ln>
        </p:spPr>
        <p:txBody>
          <a:bodyPr/>
          <a:lstStyle/>
          <a:p>
            <a:endParaRPr lang="en-IN"/>
          </a:p>
        </p:txBody>
      </p:sp>
      <p:sp>
        <p:nvSpPr>
          <p:cNvPr id="107542" name="Line 38"/>
          <p:cNvSpPr>
            <a:spLocks noChangeShapeType="1"/>
          </p:cNvSpPr>
          <p:nvPr/>
        </p:nvSpPr>
        <p:spPr bwMode="auto">
          <a:xfrm flipV="1">
            <a:off x="6324600" y="4038600"/>
            <a:ext cx="0" cy="304800"/>
          </a:xfrm>
          <a:prstGeom prst="line">
            <a:avLst/>
          </a:prstGeom>
          <a:noFill/>
          <a:ln w="38100">
            <a:solidFill>
              <a:srgbClr val="00FF00"/>
            </a:solidFill>
            <a:round/>
            <a:headEnd/>
            <a:tailEnd type="triangle" w="med" len="med"/>
          </a:ln>
        </p:spPr>
        <p:txBody>
          <a:bodyPr/>
          <a:lstStyle/>
          <a:p>
            <a:endParaRPr lang="en-IN"/>
          </a:p>
        </p:txBody>
      </p:sp>
      <p:sp>
        <p:nvSpPr>
          <p:cNvPr id="107543" name="Line 39"/>
          <p:cNvSpPr>
            <a:spLocks noChangeShapeType="1"/>
          </p:cNvSpPr>
          <p:nvPr/>
        </p:nvSpPr>
        <p:spPr bwMode="auto">
          <a:xfrm flipH="1" flipV="1">
            <a:off x="6096000" y="2590800"/>
            <a:ext cx="228600" cy="533400"/>
          </a:xfrm>
          <a:prstGeom prst="line">
            <a:avLst/>
          </a:prstGeom>
          <a:noFill/>
          <a:ln w="38100">
            <a:solidFill>
              <a:srgbClr val="00FF00"/>
            </a:solidFill>
            <a:round/>
            <a:headEnd/>
            <a:tailEnd type="triangle" w="med" len="med"/>
          </a:ln>
        </p:spPr>
        <p:txBody>
          <a:bodyPr/>
          <a:lstStyle/>
          <a:p>
            <a:endParaRPr lang="en-IN"/>
          </a:p>
        </p:txBody>
      </p:sp>
      <p:sp>
        <p:nvSpPr>
          <p:cNvPr id="107544" name="Line 40"/>
          <p:cNvSpPr>
            <a:spLocks noChangeShapeType="1"/>
          </p:cNvSpPr>
          <p:nvPr/>
        </p:nvSpPr>
        <p:spPr bwMode="auto">
          <a:xfrm flipV="1">
            <a:off x="6629400" y="2590800"/>
            <a:ext cx="533400" cy="533400"/>
          </a:xfrm>
          <a:prstGeom prst="line">
            <a:avLst/>
          </a:prstGeom>
          <a:noFill/>
          <a:ln w="38100">
            <a:solidFill>
              <a:srgbClr val="00FF00"/>
            </a:solidFill>
            <a:round/>
            <a:headEnd/>
            <a:tailEnd type="triangle" w="med" len="med"/>
          </a:ln>
        </p:spPr>
        <p:txBody>
          <a:bodyPr/>
          <a:lstStyle/>
          <a:p>
            <a:endParaRPr lang="en-IN"/>
          </a:p>
        </p:txBody>
      </p:sp>
      <p:sp>
        <p:nvSpPr>
          <p:cNvPr id="107545" name="Text Box 45"/>
          <p:cNvSpPr txBox="1">
            <a:spLocks noChangeArrowheads="1"/>
          </p:cNvSpPr>
          <p:nvPr/>
        </p:nvSpPr>
        <p:spPr bwMode="auto">
          <a:xfrm>
            <a:off x="8489951" y="2919413"/>
            <a:ext cx="1768475" cy="366712"/>
          </a:xfrm>
          <a:prstGeom prst="rect">
            <a:avLst/>
          </a:prstGeom>
          <a:solidFill>
            <a:srgbClr val="00FF00"/>
          </a:solidFill>
          <a:ln w="9525">
            <a:noFill/>
            <a:miter lim="800000"/>
            <a:headEnd/>
            <a:tailEnd/>
          </a:ln>
        </p:spPr>
        <p:txBody>
          <a:bodyPr>
            <a:spAutoFit/>
          </a:bodyPr>
          <a:lstStyle/>
          <a:p>
            <a:r>
              <a:rPr lang="en-US">
                <a:latin typeface="Calibri" pitchFamily="34" charset="0"/>
              </a:rPr>
              <a:t>Information flow</a:t>
            </a:r>
          </a:p>
        </p:txBody>
      </p:sp>
      <p:sp>
        <p:nvSpPr>
          <p:cNvPr id="107546" name="Text Box 46"/>
          <p:cNvSpPr txBox="1">
            <a:spLocks noChangeArrowheads="1"/>
          </p:cNvSpPr>
          <p:nvPr/>
        </p:nvSpPr>
        <p:spPr bwMode="auto">
          <a:xfrm>
            <a:off x="8518526" y="4062413"/>
            <a:ext cx="1768475" cy="366712"/>
          </a:xfrm>
          <a:prstGeom prst="rect">
            <a:avLst/>
          </a:prstGeom>
          <a:solidFill>
            <a:schemeClr val="tx1"/>
          </a:solidFill>
          <a:ln w="9525">
            <a:noFill/>
            <a:miter lim="800000"/>
            <a:headEnd/>
            <a:tailEnd/>
          </a:ln>
        </p:spPr>
        <p:txBody>
          <a:bodyPr>
            <a:spAutoFit/>
          </a:bodyPr>
          <a:lstStyle/>
          <a:p>
            <a:r>
              <a:rPr lang="en-US">
                <a:solidFill>
                  <a:schemeClr val="bg1"/>
                </a:solidFill>
                <a:latin typeface="Calibri" pitchFamily="34" charset="0"/>
              </a:rPr>
              <a:t>Material flow</a:t>
            </a:r>
          </a:p>
        </p:txBody>
      </p:sp>
      <p:sp>
        <p:nvSpPr>
          <p:cNvPr id="107547" name="Text Box 47"/>
          <p:cNvSpPr txBox="1">
            <a:spLocks noChangeArrowheads="1"/>
          </p:cNvSpPr>
          <p:nvPr/>
        </p:nvSpPr>
        <p:spPr bwMode="auto">
          <a:xfrm>
            <a:off x="8689975" y="5148263"/>
            <a:ext cx="1377950" cy="366712"/>
          </a:xfrm>
          <a:prstGeom prst="rect">
            <a:avLst/>
          </a:prstGeom>
          <a:solidFill>
            <a:srgbClr val="FF3300"/>
          </a:solidFill>
          <a:ln w="9525">
            <a:noFill/>
            <a:miter lim="800000"/>
            <a:headEnd/>
            <a:tailEnd/>
          </a:ln>
        </p:spPr>
        <p:txBody>
          <a:bodyPr wrap="none">
            <a:spAutoFit/>
          </a:bodyPr>
          <a:lstStyle/>
          <a:p>
            <a:r>
              <a:rPr lang="en-US">
                <a:latin typeface="Calibri" pitchFamily="34" charset="0"/>
              </a:rPr>
              <a:t>Flow of fund</a:t>
            </a:r>
          </a:p>
        </p:txBody>
      </p:sp>
    </p:spTree>
    <p:extLst>
      <p:ext uri="{BB962C8B-B14F-4D97-AF65-F5344CB8AC3E}">
        <p14:creationId xmlns:p14="http://schemas.microsoft.com/office/powerpoint/2010/main" val="41503644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idx="4294967295"/>
          </p:nvPr>
        </p:nvSpPr>
        <p:spPr>
          <a:xfrm>
            <a:off x="668738" y="906440"/>
            <a:ext cx="5228230" cy="717648"/>
          </a:xfrm>
        </p:spPr>
        <p:txBody>
          <a:bodyPr>
            <a:noAutofit/>
          </a:bodyPr>
          <a:lstStyle/>
          <a:p>
            <a:r>
              <a:rPr lang="en-US" sz="4000" dirty="0"/>
              <a:t>Distributors &amp; Retailers</a:t>
            </a:r>
          </a:p>
        </p:txBody>
      </p:sp>
      <p:sp>
        <p:nvSpPr>
          <p:cNvPr id="111619" name="Rectangle 4"/>
          <p:cNvSpPr>
            <a:spLocks noGrp="1"/>
          </p:cNvSpPr>
          <p:nvPr>
            <p:ph type="body" sz="half" idx="4294967295"/>
          </p:nvPr>
        </p:nvSpPr>
        <p:spPr>
          <a:xfrm>
            <a:off x="668738" y="2033515"/>
            <a:ext cx="5228230" cy="4176215"/>
          </a:xfrm>
        </p:spPr>
        <p:txBody>
          <a:bodyPr>
            <a:normAutofit lnSpcReduction="10000"/>
          </a:bodyPr>
          <a:lstStyle/>
          <a:p>
            <a:pPr algn="just"/>
            <a:r>
              <a:rPr lang="en-US" dirty="0"/>
              <a:t>Excluding manufacturer, farmer &amp; retailer those who are title takers and helps in distribution of the finished goods</a:t>
            </a:r>
          </a:p>
          <a:p>
            <a:pPr algn="just"/>
            <a:r>
              <a:rPr lang="en-US" dirty="0"/>
              <a:t>Reasons of existence </a:t>
            </a:r>
          </a:p>
          <a:p>
            <a:pPr algn="just"/>
            <a:r>
              <a:rPr lang="en-US" dirty="0"/>
              <a:t>Helps a remote </a:t>
            </a:r>
            <a:r>
              <a:rPr lang="en-US" dirty="0" err="1"/>
              <a:t>mfg</a:t>
            </a:r>
            <a:r>
              <a:rPr lang="en-US" dirty="0"/>
              <a:t> in distribution</a:t>
            </a:r>
          </a:p>
          <a:p>
            <a:pPr algn="just"/>
            <a:r>
              <a:rPr lang="en-US" dirty="0"/>
              <a:t>Uses their own reputation for </a:t>
            </a:r>
            <a:r>
              <a:rPr lang="en-US" dirty="0" err="1"/>
              <a:t>mfg</a:t>
            </a:r>
            <a:endParaRPr lang="en-US" dirty="0"/>
          </a:p>
          <a:p>
            <a:pPr algn="just"/>
            <a:r>
              <a:rPr lang="en-US" dirty="0"/>
              <a:t>Takes the portion of theft, obsolescence</a:t>
            </a:r>
          </a:p>
          <a:p>
            <a:pPr algn="just"/>
            <a:r>
              <a:rPr lang="en-US" dirty="0"/>
              <a:t>Gives space for storing materials   </a:t>
            </a:r>
          </a:p>
        </p:txBody>
      </p:sp>
      <p:sp>
        <p:nvSpPr>
          <p:cNvPr id="111620" name="Rectangle 5"/>
          <p:cNvSpPr>
            <a:spLocks noGrp="1"/>
          </p:cNvSpPr>
          <p:nvPr>
            <p:ph type="body" sz="half" idx="4294967295"/>
          </p:nvPr>
        </p:nvSpPr>
        <p:spPr>
          <a:xfrm>
            <a:off x="6172200" y="660776"/>
            <a:ext cx="5360158" cy="5548955"/>
          </a:xfrm>
        </p:spPr>
        <p:txBody>
          <a:bodyPr>
            <a:noAutofit/>
          </a:bodyPr>
          <a:lstStyle/>
          <a:p>
            <a:r>
              <a:rPr lang="en-US" sz="2300" dirty="0"/>
              <a:t>One concerns with activities of selling goods to customers &amp; nonbusiness people</a:t>
            </a:r>
          </a:p>
          <a:p>
            <a:r>
              <a:rPr lang="en-US" sz="2300" dirty="0"/>
              <a:t>Store [super store, specialty store, convenient stores] &amp; Non-store (Direct Selling (chain of AMAY), Direct Marketing by tele-marketing, Vending machines) retailers try to assort product to influence people.</a:t>
            </a:r>
          </a:p>
          <a:p>
            <a:r>
              <a:rPr lang="en-US" sz="2300" dirty="0"/>
              <a:t>4 Strategies For retailers Tiffany [L-H], sunglass [L-L], Wall-mart [H-L], Bloomingdale (H-H)</a:t>
            </a:r>
          </a:p>
          <a:p>
            <a:r>
              <a:rPr lang="en-US" sz="2300" dirty="0"/>
              <a:t>Helps during purchase, flexibility of buying in any point of time</a:t>
            </a:r>
          </a:p>
          <a:p>
            <a:r>
              <a:rPr lang="en-US" sz="2300" dirty="0"/>
              <a:t>Sends in bulk but caters small orders  </a:t>
            </a:r>
          </a:p>
        </p:txBody>
      </p:sp>
    </p:spTree>
    <p:extLst>
      <p:ext uri="{BB962C8B-B14F-4D97-AF65-F5344CB8AC3E}">
        <p14:creationId xmlns:p14="http://schemas.microsoft.com/office/powerpoint/2010/main" val="27301069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Grp="1" noChangeAspect="1" noChangeArrowheads="1"/>
          </p:cNvPicPr>
          <p:nvPr>
            <p:ph type="tbl" idx="1"/>
          </p:nvPr>
        </p:nvPicPr>
        <p:blipFill>
          <a:blip r:embed="rId2" cstate="print"/>
          <a:srcRect/>
          <a:stretch>
            <a:fillRect/>
          </a:stretch>
        </p:blipFill>
        <p:spPr>
          <a:xfrm>
            <a:off x="614149" y="655092"/>
            <a:ext cx="10918209" cy="5568287"/>
          </a:xfrm>
          <a:noFill/>
        </p:spPr>
      </p:pic>
    </p:spTree>
    <p:extLst>
      <p:ext uri="{BB962C8B-B14F-4D97-AF65-F5344CB8AC3E}">
        <p14:creationId xmlns:p14="http://schemas.microsoft.com/office/powerpoint/2010/main" val="27392406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cstate="print"/>
          <a:srcRect/>
          <a:stretch>
            <a:fillRect/>
          </a:stretch>
        </p:blipFill>
        <p:spPr bwMode="auto">
          <a:xfrm>
            <a:off x="2006221" y="862014"/>
            <a:ext cx="8311485" cy="5133975"/>
          </a:xfrm>
          <a:prstGeom prst="rect">
            <a:avLst/>
          </a:prstGeom>
          <a:noFill/>
          <a:ln w="9525">
            <a:noFill/>
            <a:miter lim="800000"/>
            <a:headEnd/>
            <a:tailEnd/>
          </a:ln>
        </p:spPr>
      </p:pic>
    </p:spTree>
    <p:extLst>
      <p:ext uri="{BB962C8B-B14F-4D97-AF65-F5344CB8AC3E}">
        <p14:creationId xmlns:p14="http://schemas.microsoft.com/office/powerpoint/2010/main" val="31237660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p:cNvSpPr>
          <p:nvPr>
            <p:ph type="title"/>
          </p:nvPr>
        </p:nvSpPr>
        <p:spPr>
          <a:xfrm>
            <a:off x="1803779" y="696392"/>
            <a:ext cx="8229600" cy="1132408"/>
          </a:xfrm>
        </p:spPr>
        <p:txBody>
          <a:bodyPr>
            <a:normAutofit/>
          </a:bodyPr>
          <a:lstStyle/>
          <a:p>
            <a:r>
              <a:rPr lang="en-US" sz="4000" dirty="0"/>
              <a:t>Competition </a:t>
            </a:r>
          </a:p>
        </p:txBody>
      </p:sp>
      <p:sp>
        <p:nvSpPr>
          <p:cNvPr id="114691" name="Rectangle 3"/>
          <p:cNvSpPr>
            <a:spLocks noGrp="1"/>
          </p:cNvSpPr>
          <p:nvPr>
            <p:ph type="body" idx="1"/>
          </p:nvPr>
        </p:nvSpPr>
        <p:spPr>
          <a:xfrm>
            <a:off x="641445" y="2429301"/>
            <a:ext cx="10918209" cy="3794078"/>
          </a:xfrm>
          <a:solidFill>
            <a:schemeClr val="accent1">
              <a:lumMod val="20000"/>
              <a:lumOff val="80000"/>
            </a:schemeClr>
          </a:solidFill>
        </p:spPr>
        <p:txBody>
          <a:bodyPr>
            <a:normAutofit/>
          </a:bodyPr>
          <a:lstStyle/>
          <a:p>
            <a:pPr algn="just"/>
            <a:r>
              <a:rPr lang="en-US" sz="2800" dirty="0"/>
              <a:t>Four types of competition: brand (when companies compete with similar products), form (when companies compete with similar services), industrial (when companies within an industry compete), generic (competes for the dollar of the customer)</a:t>
            </a:r>
          </a:p>
          <a:p>
            <a:pPr algn="just"/>
            <a:r>
              <a:rPr lang="en-US" sz="2800" dirty="0"/>
              <a:t>Type of Competition: Perfect [large number of buyers &amp; sellers their interaction can decide on price, standard goods, information available for all competitive goods, Exit &amp; Entry are very easy], Monopolistic, Oligopolistic competition, </a:t>
            </a:r>
          </a:p>
          <a:p>
            <a:pPr algn="just"/>
            <a:endParaRPr lang="en-US" sz="2800" dirty="0"/>
          </a:p>
          <a:p>
            <a:pPr algn="just"/>
            <a:endParaRPr lang="en-US" sz="2800" dirty="0"/>
          </a:p>
        </p:txBody>
      </p:sp>
    </p:spTree>
    <p:extLst>
      <p:ext uri="{BB962C8B-B14F-4D97-AF65-F5344CB8AC3E}">
        <p14:creationId xmlns:p14="http://schemas.microsoft.com/office/powerpoint/2010/main" val="5477577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p:cNvSpPr>
          <p:nvPr>
            <p:ph type="title" idx="4294967295"/>
          </p:nvPr>
        </p:nvSpPr>
        <p:spPr>
          <a:xfrm>
            <a:off x="1981200" y="657490"/>
            <a:ext cx="8229600" cy="649286"/>
          </a:xfrm>
        </p:spPr>
        <p:txBody>
          <a:bodyPr>
            <a:normAutofit fontScale="90000"/>
          </a:bodyPr>
          <a:lstStyle/>
          <a:p>
            <a:r>
              <a:rPr lang="en-US" sz="4000"/>
              <a:t>A glimpse of Perfect Competition</a:t>
            </a:r>
          </a:p>
        </p:txBody>
      </p:sp>
      <p:sp>
        <p:nvSpPr>
          <p:cNvPr id="115715" name="Line 6"/>
          <p:cNvSpPr>
            <a:spLocks noChangeShapeType="1"/>
          </p:cNvSpPr>
          <p:nvPr/>
        </p:nvSpPr>
        <p:spPr bwMode="auto">
          <a:xfrm>
            <a:off x="3657600" y="1447800"/>
            <a:ext cx="0" cy="3352800"/>
          </a:xfrm>
          <a:prstGeom prst="line">
            <a:avLst/>
          </a:prstGeom>
          <a:noFill/>
          <a:ln w="9525">
            <a:solidFill>
              <a:schemeClr val="tx1"/>
            </a:solidFill>
            <a:round/>
            <a:headEnd/>
            <a:tailEnd/>
          </a:ln>
        </p:spPr>
        <p:txBody>
          <a:bodyPr/>
          <a:lstStyle/>
          <a:p>
            <a:endParaRPr lang="en-IN"/>
          </a:p>
        </p:txBody>
      </p:sp>
      <p:sp>
        <p:nvSpPr>
          <p:cNvPr id="115716" name="Line 7"/>
          <p:cNvSpPr>
            <a:spLocks noChangeShapeType="1"/>
          </p:cNvSpPr>
          <p:nvPr/>
        </p:nvSpPr>
        <p:spPr bwMode="auto">
          <a:xfrm>
            <a:off x="3657600" y="4800600"/>
            <a:ext cx="4343400" cy="0"/>
          </a:xfrm>
          <a:prstGeom prst="line">
            <a:avLst/>
          </a:prstGeom>
          <a:noFill/>
          <a:ln w="9525">
            <a:solidFill>
              <a:schemeClr val="tx1"/>
            </a:solidFill>
            <a:round/>
            <a:headEnd/>
            <a:tailEnd/>
          </a:ln>
        </p:spPr>
        <p:txBody>
          <a:bodyPr/>
          <a:lstStyle/>
          <a:p>
            <a:endParaRPr lang="en-IN"/>
          </a:p>
        </p:txBody>
      </p:sp>
      <p:sp>
        <p:nvSpPr>
          <p:cNvPr id="115717" name="Line 8"/>
          <p:cNvSpPr>
            <a:spLocks noChangeShapeType="1"/>
          </p:cNvSpPr>
          <p:nvPr/>
        </p:nvSpPr>
        <p:spPr bwMode="auto">
          <a:xfrm>
            <a:off x="4267200" y="2209800"/>
            <a:ext cx="1828800" cy="2286000"/>
          </a:xfrm>
          <a:prstGeom prst="line">
            <a:avLst/>
          </a:prstGeom>
          <a:noFill/>
          <a:ln w="76200" cmpd="tri">
            <a:solidFill>
              <a:schemeClr val="tx1"/>
            </a:solidFill>
            <a:round/>
            <a:headEnd/>
            <a:tailEnd/>
          </a:ln>
        </p:spPr>
        <p:txBody>
          <a:bodyPr/>
          <a:lstStyle/>
          <a:p>
            <a:endParaRPr lang="en-IN"/>
          </a:p>
        </p:txBody>
      </p:sp>
      <p:sp>
        <p:nvSpPr>
          <p:cNvPr id="115718" name="Line 9"/>
          <p:cNvSpPr>
            <a:spLocks noChangeShapeType="1"/>
          </p:cNvSpPr>
          <p:nvPr/>
        </p:nvSpPr>
        <p:spPr bwMode="auto">
          <a:xfrm flipV="1">
            <a:off x="4267200" y="2362200"/>
            <a:ext cx="1981200" cy="2057400"/>
          </a:xfrm>
          <a:prstGeom prst="line">
            <a:avLst/>
          </a:prstGeom>
          <a:noFill/>
          <a:ln w="28575">
            <a:solidFill>
              <a:schemeClr val="tx1"/>
            </a:solidFill>
            <a:round/>
            <a:headEnd/>
            <a:tailEnd/>
          </a:ln>
        </p:spPr>
        <p:txBody>
          <a:bodyPr/>
          <a:lstStyle/>
          <a:p>
            <a:endParaRPr lang="en-IN"/>
          </a:p>
        </p:txBody>
      </p:sp>
      <p:sp>
        <p:nvSpPr>
          <p:cNvPr id="115719" name="Text Box 10"/>
          <p:cNvSpPr txBox="1">
            <a:spLocks noChangeArrowheads="1"/>
          </p:cNvSpPr>
          <p:nvPr/>
        </p:nvSpPr>
        <p:spPr bwMode="auto">
          <a:xfrm>
            <a:off x="6384926" y="2093913"/>
            <a:ext cx="1346651" cy="369332"/>
          </a:xfrm>
          <a:prstGeom prst="rect">
            <a:avLst/>
          </a:prstGeom>
          <a:noFill/>
          <a:ln w="9525">
            <a:noFill/>
            <a:miter lim="800000"/>
            <a:headEnd/>
            <a:tailEnd/>
          </a:ln>
        </p:spPr>
        <p:txBody>
          <a:bodyPr wrap="none">
            <a:spAutoFit/>
          </a:bodyPr>
          <a:lstStyle/>
          <a:p>
            <a:r>
              <a:rPr lang="en-US"/>
              <a:t>Supply curve</a:t>
            </a:r>
          </a:p>
        </p:txBody>
      </p:sp>
      <p:sp>
        <p:nvSpPr>
          <p:cNvPr id="115720" name="Text Box 11"/>
          <p:cNvSpPr txBox="1">
            <a:spLocks noChangeArrowheads="1"/>
          </p:cNvSpPr>
          <p:nvPr/>
        </p:nvSpPr>
        <p:spPr bwMode="auto">
          <a:xfrm>
            <a:off x="6308726" y="3998913"/>
            <a:ext cx="1518173" cy="369332"/>
          </a:xfrm>
          <a:prstGeom prst="rect">
            <a:avLst/>
          </a:prstGeom>
          <a:noFill/>
          <a:ln w="9525">
            <a:noFill/>
            <a:miter lim="800000"/>
            <a:headEnd/>
            <a:tailEnd/>
          </a:ln>
        </p:spPr>
        <p:txBody>
          <a:bodyPr wrap="none">
            <a:spAutoFit/>
          </a:bodyPr>
          <a:lstStyle/>
          <a:p>
            <a:r>
              <a:rPr lang="en-US"/>
              <a:t>Demand curve</a:t>
            </a:r>
          </a:p>
        </p:txBody>
      </p:sp>
      <p:sp>
        <p:nvSpPr>
          <p:cNvPr id="115721" name="Text Box 12"/>
          <p:cNvSpPr txBox="1">
            <a:spLocks noChangeArrowheads="1"/>
          </p:cNvSpPr>
          <p:nvPr/>
        </p:nvSpPr>
        <p:spPr bwMode="auto">
          <a:xfrm>
            <a:off x="4937126" y="4989513"/>
            <a:ext cx="1029449" cy="369332"/>
          </a:xfrm>
          <a:prstGeom prst="rect">
            <a:avLst/>
          </a:prstGeom>
          <a:noFill/>
          <a:ln w="9525">
            <a:noFill/>
            <a:miter lim="800000"/>
            <a:headEnd/>
            <a:tailEnd/>
          </a:ln>
        </p:spPr>
        <p:txBody>
          <a:bodyPr wrap="none">
            <a:spAutoFit/>
          </a:bodyPr>
          <a:lstStyle/>
          <a:p>
            <a:r>
              <a:rPr lang="en-US"/>
              <a:t>Quantity </a:t>
            </a:r>
          </a:p>
        </p:txBody>
      </p:sp>
      <p:sp>
        <p:nvSpPr>
          <p:cNvPr id="115722" name="Text Box 13"/>
          <p:cNvSpPr txBox="1">
            <a:spLocks noChangeArrowheads="1"/>
          </p:cNvSpPr>
          <p:nvPr/>
        </p:nvSpPr>
        <p:spPr bwMode="auto">
          <a:xfrm>
            <a:off x="1965326" y="2932114"/>
            <a:ext cx="1311321" cy="646331"/>
          </a:xfrm>
          <a:prstGeom prst="rect">
            <a:avLst/>
          </a:prstGeom>
          <a:noFill/>
          <a:ln w="9525">
            <a:noFill/>
            <a:miter lim="800000"/>
            <a:headEnd/>
            <a:tailEnd/>
          </a:ln>
        </p:spPr>
        <p:txBody>
          <a:bodyPr wrap="none">
            <a:spAutoFit/>
          </a:bodyPr>
          <a:lstStyle/>
          <a:p>
            <a:r>
              <a:rPr lang="en-US"/>
              <a:t>Price of the </a:t>
            </a:r>
          </a:p>
          <a:p>
            <a:r>
              <a:rPr lang="en-US"/>
              <a:t>Product </a:t>
            </a:r>
          </a:p>
        </p:txBody>
      </p:sp>
      <p:sp>
        <p:nvSpPr>
          <p:cNvPr id="115723" name="Line 14"/>
          <p:cNvSpPr>
            <a:spLocks noChangeShapeType="1"/>
          </p:cNvSpPr>
          <p:nvPr/>
        </p:nvSpPr>
        <p:spPr bwMode="auto">
          <a:xfrm>
            <a:off x="3657600" y="2819400"/>
            <a:ext cx="2133600" cy="0"/>
          </a:xfrm>
          <a:prstGeom prst="line">
            <a:avLst/>
          </a:prstGeom>
          <a:noFill/>
          <a:ln w="57150">
            <a:solidFill>
              <a:schemeClr val="tx1"/>
            </a:solidFill>
            <a:prstDash val="dash"/>
            <a:round/>
            <a:headEnd type="triangle" w="med" len="med"/>
            <a:tailEnd type="triangle" w="med" len="med"/>
          </a:ln>
        </p:spPr>
        <p:txBody>
          <a:bodyPr/>
          <a:lstStyle/>
          <a:p>
            <a:endParaRPr lang="en-IN"/>
          </a:p>
        </p:txBody>
      </p:sp>
      <p:sp>
        <p:nvSpPr>
          <p:cNvPr id="115724" name="Line 15"/>
          <p:cNvSpPr>
            <a:spLocks noChangeShapeType="1"/>
          </p:cNvSpPr>
          <p:nvPr/>
        </p:nvSpPr>
        <p:spPr bwMode="auto">
          <a:xfrm>
            <a:off x="3657600" y="2895600"/>
            <a:ext cx="1066800" cy="0"/>
          </a:xfrm>
          <a:prstGeom prst="line">
            <a:avLst/>
          </a:prstGeom>
          <a:noFill/>
          <a:ln w="38100">
            <a:solidFill>
              <a:schemeClr val="tx1"/>
            </a:solidFill>
            <a:round/>
            <a:headEnd type="triangle" w="med" len="med"/>
            <a:tailEnd type="triangle" w="med" len="med"/>
          </a:ln>
        </p:spPr>
        <p:txBody>
          <a:bodyPr/>
          <a:lstStyle/>
          <a:p>
            <a:endParaRPr lang="en-IN"/>
          </a:p>
        </p:txBody>
      </p:sp>
      <p:sp>
        <p:nvSpPr>
          <p:cNvPr id="115725" name="Line 16"/>
          <p:cNvSpPr>
            <a:spLocks noChangeShapeType="1"/>
          </p:cNvSpPr>
          <p:nvPr/>
        </p:nvSpPr>
        <p:spPr bwMode="auto">
          <a:xfrm>
            <a:off x="3657600" y="3441700"/>
            <a:ext cx="1524000" cy="0"/>
          </a:xfrm>
          <a:prstGeom prst="line">
            <a:avLst/>
          </a:prstGeom>
          <a:noFill/>
          <a:ln w="57150">
            <a:solidFill>
              <a:schemeClr val="tx1"/>
            </a:solidFill>
            <a:round/>
            <a:headEnd type="triangle" w="med" len="med"/>
            <a:tailEnd type="triangle" w="med" len="med"/>
          </a:ln>
        </p:spPr>
        <p:txBody>
          <a:bodyPr/>
          <a:lstStyle/>
          <a:p>
            <a:endParaRPr lang="en-IN"/>
          </a:p>
        </p:txBody>
      </p:sp>
    </p:spTree>
    <p:extLst>
      <p:ext uri="{BB962C8B-B14F-4D97-AF65-F5344CB8AC3E}">
        <p14:creationId xmlns:p14="http://schemas.microsoft.com/office/powerpoint/2010/main" val="39666187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Slide Number Placeholder 4"/>
          <p:cNvSpPr>
            <a:spLocks noGrp="1"/>
          </p:cNvSpPr>
          <p:nvPr>
            <p:ph type="sldNum" sz="quarter" idx="12"/>
          </p:nvPr>
        </p:nvSpPr>
        <p:spPr bwMode="auto">
          <a:xfrm>
            <a:off x="4648200" y="6356351"/>
            <a:ext cx="2895600" cy="365125"/>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BF3566E1-1461-4156-8DE8-12A02ABF9313}" type="slidenum">
              <a:rPr lang="en-US" smtClean="0">
                <a:solidFill>
                  <a:schemeClr val="tx1"/>
                </a:solidFill>
                <a:latin typeface="Arial" charset="0"/>
              </a:rPr>
              <a:pPr algn="ctr" fontAlgn="base">
                <a:spcBef>
                  <a:spcPct val="0"/>
                </a:spcBef>
                <a:spcAft>
                  <a:spcPct val="0"/>
                </a:spcAft>
              </a:pPr>
              <a:t>56</a:t>
            </a:fld>
            <a:endParaRPr lang="en-US" smtClean="0">
              <a:solidFill>
                <a:schemeClr val="tx1"/>
              </a:solidFill>
              <a:latin typeface="Arial" charset="0"/>
            </a:endParaRPr>
          </a:p>
        </p:txBody>
      </p:sp>
      <p:sp>
        <p:nvSpPr>
          <p:cNvPr id="282627" name="Rectangle 3"/>
          <p:cNvSpPr>
            <a:spLocks noGrp="1" noChangeArrowheads="1"/>
          </p:cNvSpPr>
          <p:nvPr>
            <p:ph type="body" idx="1"/>
          </p:nvPr>
        </p:nvSpPr>
        <p:spPr>
          <a:xfrm>
            <a:off x="655093" y="1883388"/>
            <a:ext cx="10904561" cy="4345675"/>
          </a:xfrm>
          <a:solidFill>
            <a:schemeClr val="bg1"/>
          </a:solidFill>
        </p:spPr>
        <p:txBody>
          <a:bodyPr/>
          <a:lstStyle/>
          <a:p>
            <a:pPr marL="0" indent="0" algn="just">
              <a:lnSpc>
                <a:spcPct val="150000"/>
              </a:lnSpc>
              <a:spcBef>
                <a:spcPts val="300"/>
              </a:spcBef>
              <a:spcAft>
                <a:spcPts val="300"/>
              </a:spcAft>
              <a:buNone/>
            </a:pPr>
            <a:r>
              <a:rPr lang="en-US" sz="2800" dirty="0"/>
              <a:t>A monopolistic trade practice is essentially a trade practice which represents the abuse of the market power in the production or marketing of goods,  or in the provision of services charging unreasonably high prices, preventing or reducing competition, limiting technical development, deteriorating product quality, or by adopting unfair or deceptive practices.</a:t>
            </a:r>
          </a:p>
        </p:txBody>
      </p:sp>
      <p:sp>
        <p:nvSpPr>
          <p:cNvPr id="6" name="Rectangle 46"/>
          <p:cNvSpPr>
            <a:spLocks noGrp="1" noRot="1" noChangeArrowheads="1"/>
          </p:cNvSpPr>
          <p:nvPr>
            <p:ph type="title"/>
          </p:nvPr>
        </p:nvSpPr>
        <p:spPr>
          <a:xfrm>
            <a:off x="1676400" y="659952"/>
            <a:ext cx="8534400" cy="712787"/>
          </a:xfrm>
        </p:spPr>
        <p:txBody>
          <a:bodyPr>
            <a:normAutofit/>
          </a:bodyPr>
          <a:lstStyle/>
          <a:p>
            <a:pPr eaLnBrk="1" hangingPunct="1"/>
            <a:r>
              <a:rPr lang="en-US" sz="4000" dirty="0"/>
              <a:t>Meaning of MTP</a:t>
            </a:r>
          </a:p>
        </p:txBody>
      </p:sp>
    </p:spTree>
    <p:extLst>
      <p:ext uri="{BB962C8B-B14F-4D97-AF65-F5344CB8AC3E}">
        <p14:creationId xmlns:p14="http://schemas.microsoft.com/office/powerpoint/2010/main" val="1086070879"/>
      </p:ext>
    </p:extLst>
  </p:cSld>
  <p:clrMapOvr>
    <a:masterClrMapping/>
  </p:clrMapOvr>
  <p:transition>
    <p:wheel spokes="3"/>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282627">
                                            <p:txEl>
                                              <p:pRg st="0" end="0"/>
                                            </p:txEl>
                                          </p:spTgt>
                                        </p:tgtEl>
                                        <p:attrNameLst>
                                          <p:attrName>style.visibility</p:attrName>
                                        </p:attrNameLst>
                                      </p:cBhvr>
                                      <p:to>
                                        <p:strVal val="visible"/>
                                      </p:to>
                                    </p:set>
                                    <p:anim calcmode="lin" valueType="num">
                                      <p:cBhvr>
                                        <p:cTn id="12" dur="1000" fill="hold"/>
                                        <p:tgtEl>
                                          <p:spTgt spid="282627">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2826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82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a:xfrm>
            <a:off x="655093" y="2497540"/>
            <a:ext cx="10890913" cy="3712191"/>
          </a:xfrm>
          <a:solidFill>
            <a:schemeClr val="bg1"/>
          </a:solidFill>
        </p:spPr>
        <p:txBody>
          <a:bodyPr/>
          <a:lstStyle/>
          <a:p>
            <a:pPr marL="0" indent="0" algn="just">
              <a:spcBef>
                <a:spcPts val="300"/>
              </a:spcBef>
              <a:spcAft>
                <a:spcPts val="300"/>
              </a:spcAft>
              <a:buNone/>
            </a:pPr>
            <a:r>
              <a:rPr lang="en-US" sz="2800" dirty="0"/>
              <a:t>A trade practice which restricts or reduces completion may be termed as a restrictive trade practice.</a:t>
            </a:r>
          </a:p>
          <a:p>
            <a:pPr marL="0" indent="0" algn="just">
              <a:spcBef>
                <a:spcPts val="300"/>
              </a:spcBef>
              <a:spcAft>
                <a:spcPts val="300"/>
              </a:spcAft>
              <a:buNone/>
            </a:pPr>
            <a:r>
              <a:rPr lang="en-US" sz="2800" dirty="0"/>
              <a:t>  </a:t>
            </a:r>
          </a:p>
          <a:p>
            <a:pPr marL="0" indent="0" algn="just">
              <a:spcBef>
                <a:spcPts val="300"/>
              </a:spcBef>
              <a:spcAft>
                <a:spcPts val="300"/>
              </a:spcAft>
              <a:buFont typeface="Wingdings" pitchFamily="2" charset="2"/>
              <a:buChar char="q"/>
            </a:pPr>
            <a:r>
              <a:rPr lang="en-US" sz="2800" dirty="0"/>
              <a:t>To prevent concentration of economic power to the 	common detriment and control of monopolies.</a:t>
            </a:r>
          </a:p>
          <a:p>
            <a:pPr marL="0" indent="0" algn="just">
              <a:spcBef>
                <a:spcPts val="300"/>
              </a:spcBef>
              <a:spcAft>
                <a:spcPts val="300"/>
              </a:spcAft>
              <a:buFont typeface="Wingdings" pitchFamily="2" charset="2"/>
              <a:buChar char="q"/>
            </a:pPr>
            <a:r>
              <a:rPr lang="en-US" sz="2800" dirty="0"/>
              <a:t>  To prohibit monopolistic trade practices. </a:t>
            </a:r>
          </a:p>
          <a:p>
            <a:pPr marL="0" indent="0" algn="just">
              <a:spcBef>
                <a:spcPts val="300"/>
              </a:spcBef>
              <a:spcAft>
                <a:spcPts val="300"/>
              </a:spcAft>
              <a:buFont typeface="Wingdings" pitchFamily="2" charset="2"/>
              <a:buChar char="q"/>
            </a:pPr>
            <a:r>
              <a:rPr lang="en-US" sz="2800" dirty="0"/>
              <a:t>  To prohibit restrictive trade practice and unfair trade </a:t>
            </a:r>
            <a:r>
              <a:rPr lang="en-US" sz="2800" dirty="0" smtClean="0"/>
              <a:t>practices</a:t>
            </a:r>
            <a:r>
              <a:rPr lang="en-US" sz="2800" dirty="0"/>
              <a:t>.</a:t>
            </a:r>
          </a:p>
        </p:txBody>
      </p:sp>
      <p:sp>
        <p:nvSpPr>
          <p:cNvPr id="6" name="Rectangle 46"/>
          <p:cNvSpPr>
            <a:spLocks noGrp="1" noRot="1" noChangeArrowheads="1"/>
          </p:cNvSpPr>
          <p:nvPr>
            <p:ph type="title"/>
          </p:nvPr>
        </p:nvSpPr>
        <p:spPr>
          <a:xfrm>
            <a:off x="655093" y="659951"/>
            <a:ext cx="10890913" cy="1017587"/>
          </a:xfrm>
        </p:spPr>
        <p:txBody>
          <a:bodyPr>
            <a:noAutofit/>
          </a:bodyPr>
          <a:lstStyle/>
          <a:p>
            <a:pPr eaLnBrk="1" hangingPunct="1">
              <a:defRPr/>
            </a:pPr>
            <a:r>
              <a:rPr lang="en-US" sz="3400" dirty="0"/>
              <a:t>Objectives of the </a:t>
            </a:r>
            <a:r>
              <a:rPr lang="en-US" sz="3400" dirty="0">
                <a:solidFill>
                  <a:schemeClr val="tx2"/>
                </a:solidFill>
                <a:effectLst>
                  <a:outerShdw blurRad="38100" dist="38100" dir="2700000" algn="tl">
                    <a:srgbClr val="000000"/>
                  </a:outerShdw>
                </a:effectLst>
              </a:rPr>
              <a:t>Monopolies and Restrictive Trade Practices Acts 1969 </a:t>
            </a:r>
            <a:endParaRPr lang="en-US" sz="3400" dirty="0"/>
          </a:p>
        </p:txBody>
      </p:sp>
    </p:spTree>
    <p:extLst>
      <p:ext uri="{BB962C8B-B14F-4D97-AF65-F5344CB8AC3E}">
        <p14:creationId xmlns:p14="http://schemas.microsoft.com/office/powerpoint/2010/main" val="980237546"/>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282627">
                                            <p:txEl>
                                              <p:pRg st="0" end="0"/>
                                            </p:txEl>
                                          </p:spTgt>
                                        </p:tgtEl>
                                        <p:attrNameLst>
                                          <p:attrName>style.visibility</p:attrName>
                                        </p:attrNameLst>
                                      </p:cBhvr>
                                      <p:to>
                                        <p:strVal val="visible"/>
                                      </p:to>
                                    </p:set>
                                    <p:anim calcmode="lin" valueType="num">
                                      <p:cBhvr>
                                        <p:cTn id="12" dur="1000" fill="hold"/>
                                        <p:tgtEl>
                                          <p:spTgt spid="282627">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28262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82627">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childTnLst>
                                    <p:set>
                                      <p:cBhvr>
                                        <p:cTn id="18" dur="1" fill="hold">
                                          <p:stCondLst>
                                            <p:cond delay="0"/>
                                          </p:stCondLst>
                                        </p:cTn>
                                        <p:tgtEl>
                                          <p:spTgt spid="282627">
                                            <p:txEl>
                                              <p:pRg st="1" end="1"/>
                                            </p:txEl>
                                          </p:spTgt>
                                        </p:tgtEl>
                                        <p:attrNameLst>
                                          <p:attrName>style.visibility</p:attrName>
                                        </p:attrNameLst>
                                      </p:cBhvr>
                                      <p:to>
                                        <p:strVal val="visible"/>
                                      </p:to>
                                    </p:set>
                                    <p:anim calcmode="lin" valueType="num">
                                      <p:cBhvr>
                                        <p:cTn id="19" dur="1000" fill="hold"/>
                                        <p:tgtEl>
                                          <p:spTgt spid="282627">
                                            <p:txEl>
                                              <p:pRg st="1" end="1"/>
                                            </p:txEl>
                                          </p:spTgt>
                                        </p:tgtEl>
                                        <p:attrNameLst>
                                          <p:attrName>ppt_x</p:attrName>
                                        </p:attrNameLst>
                                      </p:cBhvr>
                                      <p:tavLst>
                                        <p:tav tm="0">
                                          <p:val>
                                            <p:strVal val="#ppt_x-.2"/>
                                          </p:val>
                                        </p:tav>
                                        <p:tav tm="100000">
                                          <p:val>
                                            <p:strVal val="#ppt_x"/>
                                          </p:val>
                                        </p:tav>
                                      </p:tavLst>
                                    </p:anim>
                                    <p:anim calcmode="lin" valueType="num">
                                      <p:cBhvr>
                                        <p:cTn id="20" dur="1000" fill="hold"/>
                                        <p:tgtEl>
                                          <p:spTgt spid="282627">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82627">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9" presetClass="entr" presetSubtype="0" fill="hold" nodeType="clickEffect">
                                  <p:stCondLst>
                                    <p:cond delay="0"/>
                                  </p:stCondLst>
                                  <p:childTnLst>
                                    <p:set>
                                      <p:cBhvr>
                                        <p:cTn id="25" dur="1" fill="hold">
                                          <p:stCondLst>
                                            <p:cond delay="0"/>
                                          </p:stCondLst>
                                        </p:cTn>
                                        <p:tgtEl>
                                          <p:spTgt spid="282627">
                                            <p:txEl>
                                              <p:pRg st="2" end="2"/>
                                            </p:txEl>
                                          </p:spTgt>
                                        </p:tgtEl>
                                        <p:attrNameLst>
                                          <p:attrName>style.visibility</p:attrName>
                                        </p:attrNameLst>
                                      </p:cBhvr>
                                      <p:to>
                                        <p:strVal val="visible"/>
                                      </p:to>
                                    </p:set>
                                    <p:anim calcmode="lin" valueType="num">
                                      <p:cBhvr>
                                        <p:cTn id="26" dur="1000" fill="hold"/>
                                        <p:tgtEl>
                                          <p:spTgt spid="282627">
                                            <p:txEl>
                                              <p:pRg st="2" end="2"/>
                                            </p:txEl>
                                          </p:spTgt>
                                        </p:tgtEl>
                                        <p:attrNameLst>
                                          <p:attrName>ppt_x</p:attrName>
                                        </p:attrNameLst>
                                      </p:cBhvr>
                                      <p:tavLst>
                                        <p:tav tm="0">
                                          <p:val>
                                            <p:strVal val="#ppt_x-.2"/>
                                          </p:val>
                                        </p:tav>
                                        <p:tav tm="100000">
                                          <p:val>
                                            <p:strVal val="#ppt_x"/>
                                          </p:val>
                                        </p:tav>
                                      </p:tavLst>
                                    </p:anim>
                                    <p:anim calcmode="lin" valueType="num">
                                      <p:cBhvr>
                                        <p:cTn id="27" dur="1000" fill="hold"/>
                                        <p:tgtEl>
                                          <p:spTgt spid="282627">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282627">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282627">
                                            <p:txEl>
                                              <p:pRg st="3" end="3"/>
                                            </p:txEl>
                                          </p:spTgt>
                                        </p:tgtEl>
                                        <p:attrNameLst>
                                          <p:attrName>style.visibility</p:attrName>
                                        </p:attrNameLst>
                                      </p:cBhvr>
                                      <p:to>
                                        <p:strVal val="visible"/>
                                      </p:to>
                                    </p:set>
                                    <p:anim calcmode="lin" valueType="num">
                                      <p:cBhvr>
                                        <p:cTn id="33" dur="1000" fill="hold"/>
                                        <p:tgtEl>
                                          <p:spTgt spid="282627">
                                            <p:txEl>
                                              <p:pRg st="3" end="3"/>
                                            </p:txEl>
                                          </p:spTgt>
                                        </p:tgtEl>
                                        <p:attrNameLst>
                                          <p:attrName>ppt_x</p:attrName>
                                        </p:attrNameLst>
                                      </p:cBhvr>
                                      <p:tavLst>
                                        <p:tav tm="0">
                                          <p:val>
                                            <p:strVal val="#ppt_x-.2"/>
                                          </p:val>
                                        </p:tav>
                                        <p:tav tm="100000">
                                          <p:val>
                                            <p:strVal val="#ppt_x"/>
                                          </p:val>
                                        </p:tav>
                                      </p:tavLst>
                                    </p:anim>
                                    <p:anim calcmode="lin" valueType="num">
                                      <p:cBhvr>
                                        <p:cTn id="34" dur="1000" fill="hold"/>
                                        <p:tgtEl>
                                          <p:spTgt spid="282627">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5" dur="1000"/>
                                        <p:tgtEl>
                                          <p:spTgt spid="282627">
                                            <p:txEl>
                                              <p:pRg st="3" end="3"/>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9" presetClass="entr" presetSubtype="0" fill="hold" nodeType="clickEffect">
                                  <p:stCondLst>
                                    <p:cond delay="0"/>
                                  </p:stCondLst>
                                  <p:childTnLst>
                                    <p:set>
                                      <p:cBhvr>
                                        <p:cTn id="39" dur="1" fill="hold">
                                          <p:stCondLst>
                                            <p:cond delay="0"/>
                                          </p:stCondLst>
                                        </p:cTn>
                                        <p:tgtEl>
                                          <p:spTgt spid="282627">
                                            <p:txEl>
                                              <p:pRg st="4" end="4"/>
                                            </p:txEl>
                                          </p:spTgt>
                                        </p:tgtEl>
                                        <p:attrNameLst>
                                          <p:attrName>style.visibility</p:attrName>
                                        </p:attrNameLst>
                                      </p:cBhvr>
                                      <p:to>
                                        <p:strVal val="visible"/>
                                      </p:to>
                                    </p:set>
                                    <p:anim calcmode="lin" valueType="num">
                                      <p:cBhvr>
                                        <p:cTn id="40" dur="1000" fill="hold"/>
                                        <p:tgtEl>
                                          <p:spTgt spid="282627">
                                            <p:txEl>
                                              <p:pRg st="4" end="4"/>
                                            </p:txEl>
                                          </p:spTgt>
                                        </p:tgtEl>
                                        <p:attrNameLst>
                                          <p:attrName>ppt_x</p:attrName>
                                        </p:attrNameLst>
                                      </p:cBhvr>
                                      <p:tavLst>
                                        <p:tav tm="0">
                                          <p:val>
                                            <p:strVal val="#ppt_x-.2"/>
                                          </p:val>
                                        </p:tav>
                                        <p:tav tm="100000">
                                          <p:val>
                                            <p:strVal val="#ppt_x"/>
                                          </p:val>
                                        </p:tav>
                                      </p:tavLst>
                                    </p:anim>
                                    <p:anim calcmode="lin" valueType="num">
                                      <p:cBhvr>
                                        <p:cTn id="41" dur="1000" fill="hold"/>
                                        <p:tgtEl>
                                          <p:spTgt spid="282627">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2" dur="1000"/>
                                        <p:tgtEl>
                                          <p:spTgt spid="2826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1295402" y="695525"/>
            <a:ext cx="9601196" cy="887611"/>
          </a:xfrm>
          <a:noFill/>
        </p:spPr>
        <p:txBody>
          <a:bodyPr anchorCtr="1">
            <a:normAutofit fontScale="90000"/>
          </a:bodyPr>
          <a:lstStyle/>
          <a:p>
            <a:r>
              <a:rPr lang="en-US" sz="4000" dirty="0"/>
              <a:t>Can Quality Improve the Competitiveness of a firm</a:t>
            </a:r>
          </a:p>
        </p:txBody>
      </p:sp>
      <p:sp>
        <p:nvSpPr>
          <p:cNvPr id="118787" name="Rectangle 3"/>
          <p:cNvSpPr>
            <a:spLocks noGrp="1" noChangeArrowheads="1"/>
          </p:cNvSpPr>
          <p:nvPr>
            <p:ph type="body" idx="4294967295"/>
          </p:nvPr>
        </p:nvSpPr>
        <p:spPr>
          <a:xfrm>
            <a:off x="696036" y="2556932"/>
            <a:ext cx="10849970" cy="3318936"/>
          </a:xfrm>
          <a:solidFill>
            <a:schemeClr val="bg1"/>
          </a:solidFill>
        </p:spPr>
        <p:txBody>
          <a:bodyPr>
            <a:normAutofit/>
          </a:bodyPr>
          <a:lstStyle/>
          <a:p>
            <a:pPr algn="just"/>
            <a:r>
              <a:rPr lang="en-US" sz="2900" dirty="0" smtClean="0"/>
              <a:t>How to define Competitiveness? How to gain competitive advantage</a:t>
            </a:r>
          </a:p>
          <a:p>
            <a:pPr algn="just"/>
            <a:r>
              <a:rPr lang="en-US" sz="2900" dirty="0" smtClean="0"/>
              <a:t>Competitiveness: Ability of firm or a nation to offer product and services that meet the quality standards of the local and world market at prices that is competitive and provide adequate return from the resources.</a:t>
            </a:r>
          </a:p>
          <a:p>
            <a:pPr algn="just"/>
            <a:endParaRPr lang="en-US" sz="2900" dirty="0" smtClean="0"/>
          </a:p>
        </p:txBody>
      </p:sp>
    </p:spTree>
    <p:extLst>
      <p:ext uri="{BB962C8B-B14F-4D97-AF65-F5344CB8AC3E}">
        <p14:creationId xmlns:p14="http://schemas.microsoft.com/office/powerpoint/2010/main" val="15272934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a:xfrm>
            <a:off x="1981200" y="656777"/>
            <a:ext cx="8229600" cy="868362"/>
          </a:xfrm>
        </p:spPr>
        <p:txBody>
          <a:bodyPr/>
          <a:lstStyle/>
          <a:p>
            <a:r>
              <a:rPr lang="en-US" sz="4000" dirty="0"/>
              <a:t>What is Competitive Advantage?</a:t>
            </a:r>
          </a:p>
        </p:txBody>
      </p:sp>
      <p:sp>
        <p:nvSpPr>
          <p:cNvPr id="119811" name="Rectangle 3"/>
          <p:cNvSpPr>
            <a:spLocks noGrp="1"/>
          </p:cNvSpPr>
          <p:nvPr>
            <p:ph type="body" idx="1"/>
          </p:nvPr>
        </p:nvSpPr>
        <p:spPr>
          <a:xfrm>
            <a:off x="655091" y="2101754"/>
            <a:ext cx="10904563" cy="4119945"/>
          </a:xfrm>
          <a:solidFill>
            <a:schemeClr val="bg1"/>
          </a:solidFill>
        </p:spPr>
        <p:txBody>
          <a:bodyPr>
            <a:normAutofit/>
          </a:bodyPr>
          <a:lstStyle/>
          <a:p>
            <a:pPr algn="just">
              <a:lnSpc>
                <a:spcPct val="90000"/>
              </a:lnSpc>
            </a:pPr>
            <a:r>
              <a:rPr lang="en-US" sz="2900" dirty="0" smtClean="0"/>
              <a:t>It is the ability of the company to perform in one or more ways that the competitors cannot match. The company should stress on sustainable competitive advantage. </a:t>
            </a:r>
          </a:p>
          <a:p>
            <a:pPr algn="just">
              <a:lnSpc>
                <a:spcPct val="90000"/>
              </a:lnSpc>
            </a:pPr>
            <a:r>
              <a:rPr lang="en-US" sz="2900" dirty="0" smtClean="0"/>
              <a:t>A competitive advantage is equivalent to customer advantage. So the company should not provide high speed service unless it is wanted.</a:t>
            </a:r>
          </a:p>
          <a:p>
            <a:pPr algn="just">
              <a:lnSpc>
                <a:spcPct val="90000"/>
              </a:lnSpc>
            </a:pPr>
            <a:r>
              <a:rPr lang="en-US" sz="2900" dirty="0" smtClean="0"/>
              <a:t>Price, quality, flexibility and speed are important </a:t>
            </a:r>
          </a:p>
        </p:txBody>
      </p:sp>
    </p:spTree>
    <p:extLst>
      <p:ext uri="{BB962C8B-B14F-4D97-AF65-F5344CB8AC3E}">
        <p14:creationId xmlns:p14="http://schemas.microsoft.com/office/powerpoint/2010/main" val="241014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8538" y="640933"/>
            <a:ext cx="5710448" cy="792082"/>
          </a:xfrm>
        </p:spPr>
        <p:txBody>
          <a:bodyPr/>
          <a:lstStyle/>
          <a:p>
            <a:r>
              <a:rPr lang="en-IN" dirty="0"/>
              <a:t>What is EFA?</a:t>
            </a:r>
          </a:p>
        </p:txBody>
      </p:sp>
      <p:sp>
        <p:nvSpPr>
          <p:cNvPr id="3" name="Content Placeholder 2"/>
          <p:cNvSpPr>
            <a:spLocks noGrp="1"/>
          </p:cNvSpPr>
          <p:nvPr>
            <p:ph idx="1"/>
          </p:nvPr>
        </p:nvSpPr>
        <p:spPr>
          <a:xfrm>
            <a:off x="641446" y="640933"/>
            <a:ext cx="5008728" cy="5596094"/>
          </a:xfrm>
          <a:solidFill>
            <a:schemeClr val="bg1"/>
          </a:solidFill>
        </p:spPr>
        <p:txBody>
          <a:bodyPr>
            <a:noAutofit/>
          </a:bodyPr>
          <a:lstStyle/>
          <a:p>
            <a:pPr algn="just"/>
            <a:r>
              <a:rPr lang="en-US" sz="2200" dirty="0" smtClean="0"/>
              <a:t>Factor </a:t>
            </a:r>
            <a:r>
              <a:rPr lang="en-US" sz="2200" dirty="0"/>
              <a:t>analysis is statistical method used to</a:t>
            </a:r>
            <a:r>
              <a:rPr lang="en-US" sz="2200" dirty="0" smtClean="0"/>
              <a:t> measure </a:t>
            </a:r>
            <a:r>
              <a:rPr lang="en-US" sz="2200" dirty="0"/>
              <a:t>the unobservable variables (which can be conceptualized as causal factors which remain hidden) through a </a:t>
            </a:r>
            <a:r>
              <a:rPr lang="en-US" sz="2200" dirty="0" smtClean="0"/>
              <a:t>larger number </a:t>
            </a:r>
            <a:r>
              <a:rPr lang="en-US" sz="2200" dirty="0"/>
              <a:t>of observable variables (symptomatic or manifested variables) on which they have an intense impact. </a:t>
            </a:r>
            <a:endParaRPr lang="en-US" sz="2200" dirty="0" smtClean="0"/>
          </a:p>
          <a:p>
            <a:pPr algn="just"/>
            <a:r>
              <a:rPr lang="en-US" sz="2200" dirty="0" smtClean="0"/>
              <a:t>EFA </a:t>
            </a:r>
            <a:r>
              <a:rPr lang="en-US" sz="2200" dirty="0"/>
              <a:t>is a statistical technique that is used to reduce data to a smaller set of summary variables and to explore the underlying theoretical structure of the phenomena. </a:t>
            </a:r>
            <a:endParaRPr lang="en-US" sz="2200" dirty="0" smtClean="0"/>
          </a:p>
          <a:p>
            <a:pPr algn="just"/>
            <a:r>
              <a:rPr lang="en-IN" sz="2200" dirty="0" smtClean="0"/>
              <a:t>EFA was developed by</a:t>
            </a:r>
            <a:r>
              <a:rPr lang="en-IN" sz="2200" dirty="0"/>
              <a:t> Charles </a:t>
            </a:r>
            <a:r>
              <a:rPr lang="en-IN" sz="2200" dirty="0" smtClean="0"/>
              <a:t>Spear-man's</a:t>
            </a:r>
            <a:r>
              <a:rPr lang="en-IN" sz="2200" dirty="0"/>
              <a:t> work in </a:t>
            </a:r>
            <a:r>
              <a:rPr lang="en-IN" sz="2200" dirty="0" smtClean="0"/>
              <a:t>1904. </a:t>
            </a:r>
            <a:r>
              <a:rPr lang="en-IN" sz="2200" dirty="0"/>
              <a:t>T</a:t>
            </a:r>
            <a:r>
              <a:rPr lang="en-IN" sz="2200" dirty="0" smtClean="0"/>
              <a:t>he underlying theory was developed by </a:t>
            </a:r>
            <a:r>
              <a:rPr lang="en-IN" sz="2200" dirty="0" err="1"/>
              <a:t>Thurstone</a:t>
            </a:r>
            <a:r>
              <a:rPr lang="en-IN" sz="2200" dirty="0"/>
              <a:t> and </a:t>
            </a:r>
            <a:r>
              <a:rPr lang="en-IN" sz="2200" dirty="0" smtClean="0"/>
              <a:t>Thomson.</a:t>
            </a:r>
            <a:endParaRPr lang="en-IN" sz="2200" dirty="0"/>
          </a:p>
          <a:p>
            <a:pPr algn="just"/>
            <a:endParaRPr lang="en-US" sz="2200" dirty="0" smtClean="0"/>
          </a:p>
        </p:txBody>
      </p:sp>
      <p:sp>
        <p:nvSpPr>
          <p:cNvPr id="4" name="Date Placeholder 3"/>
          <p:cNvSpPr>
            <a:spLocks noGrp="1"/>
          </p:cNvSpPr>
          <p:nvPr>
            <p:ph type="dt" sz="half" idx="10"/>
          </p:nvPr>
        </p:nvSpPr>
        <p:spPr>
          <a:xfrm>
            <a:off x="8753701" y="6465248"/>
            <a:ext cx="1600200" cy="279400"/>
          </a:xfrm>
        </p:spPr>
        <p:txBody>
          <a:bodyPr/>
          <a:lstStyle/>
          <a:p>
            <a:fld id="{5EC21B27-1660-4D68-AEE1-BD4DD71FFF86}" type="datetime1">
              <a:rPr lang="en-IN" smtClean="0"/>
              <a:t>29-07-2024</a:t>
            </a:fld>
            <a:endParaRPr lang="en-IN"/>
          </a:p>
        </p:txBody>
      </p:sp>
      <p:sp>
        <p:nvSpPr>
          <p:cNvPr id="5" name="Footer Placeholder 4"/>
          <p:cNvSpPr>
            <a:spLocks noGrp="1"/>
          </p:cNvSpPr>
          <p:nvPr>
            <p:ph type="ftr" sz="quarter" idx="11"/>
          </p:nvPr>
        </p:nvSpPr>
        <p:spPr>
          <a:xfrm>
            <a:off x="148989" y="6460320"/>
            <a:ext cx="7305900" cy="279400"/>
          </a:xfrm>
        </p:spPr>
        <p:txBody>
          <a:bodyPr/>
          <a:lstStyle/>
          <a:p>
            <a:r>
              <a:rPr lang="en-IN" smtClean="0"/>
              <a:t>EFA</a:t>
            </a:r>
            <a:endParaRPr lang="en-IN"/>
          </a:p>
        </p:txBody>
      </p:sp>
      <p:sp>
        <p:nvSpPr>
          <p:cNvPr id="6" name="Slide Number Placeholder 5"/>
          <p:cNvSpPr>
            <a:spLocks noGrp="1"/>
          </p:cNvSpPr>
          <p:nvPr>
            <p:ph type="sldNum" sz="quarter" idx="12"/>
          </p:nvPr>
        </p:nvSpPr>
        <p:spPr>
          <a:xfrm>
            <a:off x="11418627" y="6491881"/>
            <a:ext cx="542697" cy="279400"/>
          </a:xfrm>
        </p:spPr>
        <p:txBody>
          <a:bodyPr/>
          <a:lstStyle/>
          <a:p>
            <a:fld id="{33655E9C-26F1-4360-9043-A93B85E4ADAA}" type="slidenum">
              <a:rPr lang="en-IN" smtClean="0"/>
              <a:t>6</a:t>
            </a:fld>
            <a:endParaRPr lang="en-IN"/>
          </a:p>
        </p:txBody>
      </p:sp>
      <p:sp>
        <p:nvSpPr>
          <p:cNvPr id="7" name="Oval 6"/>
          <p:cNvSpPr/>
          <p:nvPr/>
        </p:nvSpPr>
        <p:spPr>
          <a:xfrm>
            <a:off x="7793332" y="2616580"/>
            <a:ext cx="1144137"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Food quality</a:t>
            </a:r>
            <a:endParaRPr lang="en-IN" dirty="0"/>
          </a:p>
        </p:txBody>
      </p:sp>
      <p:sp>
        <p:nvSpPr>
          <p:cNvPr id="8" name="Rectangle 7"/>
          <p:cNvSpPr/>
          <p:nvPr/>
        </p:nvSpPr>
        <p:spPr>
          <a:xfrm>
            <a:off x="6134667" y="1787857"/>
            <a:ext cx="1460311" cy="655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Temperature</a:t>
            </a:r>
            <a:endParaRPr lang="en-IN" dirty="0"/>
          </a:p>
        </p:txBody>
      </p:sp>
      <p:sp>
        <p:nvSpPr>
          <p:cNvPr id="9" name="Rectangle 8"/>
          <p:cNvSpPr/>
          <p:nvPr/>
        </p:nvSpPr>
        <p:spPr>
          <a:xfrm>
            <a:off x="6107364" y="2746234"/>
            <a:ext cx="1460311" cy="655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Freshness of the food </a:t>
            </a:r>
            <a:endParaRPr lang="en-IN" dirty="0"/>
          </a:p>
        </p:txBody>
      </p:sp>
      <p:sp>
        <p:nvSpPr>
          <p:cNvPr id="10" name="Rectangle 9"/>
          <p:cNvSpPr/>
          <p:nvPr/>
        </p:nvSpPr>
        <p:spPr>
          <a:xfrm>
            <a:off x="6107364" y="3782898"/>
            <a:ext cx="1460311" cy="655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Taste of the food </a:t>
            </a:r>
            <a:endParaRPr lang="en-IN" dirty="0"/>
          </a:p>
        </p:txBody>
      </p:sp>
      <p:sp>
        <p:nvSpPr>
          <p:cNvPr id="11" name="Rectangle 10"/>
          <p:cNvSpPr/>
          <p:nvPr/>
        </p:nvSpPr>
        <p:spPr>
          <a:xfrm>
            <a:off x="10588785" y="2783888"/>
            <a:ext cx="1460311" cy="655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Cleanliness </a:t>
            </a:r>
            <a:endParaRPr lang="en-IN" dirty="0"/>
          </a:p>
        </p:txBody>
      </p:sp>
      <p:sp>
        <p:nvSpPr>
          <p:cNvPr id="12" name="Rectangle 11"/>
          <p:cNvSpPr/>
          <p:nvPr/>
        </p:nvSpPr>
        <p:spPr>
          <a:xfrm>
            <a:off x="9958316" y="1749377"/>
            <a:ext cx="1460311" cy="655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 </a:t>
            </a:r>
            <a:endParaRPr lang="en-IN" dirty="0"/>
          </a:p>
        </p:txBody>
      </p:sp>
      <p:cxnSp>
        <p:nvCxnSpPr>
          <p:cNvPr id="14" name="Straight Arrow Connector 13"/>
          <p:cNvCxnSpPr>
            <a:stCxn id="8" idx="3"/>
            <a:endCxn id="7" idx="0"/>
          </p:cNvCxnSpPr>
          <p:nvPr/>
        </p:nvCxnSpPr>
        <p:spPr>
          <a:xfrm>
            <a:off x="7594978" y="2115403"/>
            <a:ext cx="770423" cy="501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7" idx="2"/>
          </p:cNvCxnSpPr>
          <p:nvPr/>
        </p:nvCxnSpPr>
        <p:spPr>
          <a:xfrm>
            <a:off x="7567675" y="3073780"/>
            <a:ext cx="225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7" idx="4"/>
          </p:cNvCxnSpPr>
          <p:nvPr/>
        </p:nvCxnSpPr>
        <p:spPr>
          <a:xfrm flipV="1">
            <a:off x="7567675" y="3530980"/>
            <a:ext cx="797726" cy="57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4"/>
            <a:endCxn id="24" idx="0"/>
          </p:cNvCxnSpPr>
          <p:nvPr/>
        </p:nvCxnSpPr>
        <p:spPr>
          <a:xfrm>
            <a:off x="8365401" y="3530980"/>
            <a:ext cx="610277" cy="1791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3" idx="4"/>
            <a:endCxn id="24" idx="0"/>
          </p:cNvCxnSpPr>
          <p:nvPr/>
        </p:nvCxnSpPr>
        <p:spPr>
          <a:xfrm flipH="1">
            <a:off x="8975678" y="3589930"/>
            <a:ext cx="687963" cy="1732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986215" y="5322627"/>
            <a:ext cx="1978925"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 satisfaction</a:t>
            </a:r>
            <a:endParaRPr lang="en-IN" dirty="0"/>
          </a:p>
        </p:txBody>
      </p:sp>
      <p:sp>
        <p:nvSpPr>
          <p:cNvPr id="43" name="Oval 42"/>
          <p:cNvSpPr/>
          <p:nvPr/>
        </p:nvSpPr>
        <p:spPr>
          <a:xfrm>
            <a:off x="9017076" y="2675530"/>
            <a:ext cx="129312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 quality</a:t>
            </a:r>
            <a:endParaRPr lang="en-IN" dirty="0"/>
          </a:p>
        </p:txBody>
      </p:sp>
      <p:cxnSp>
        <p:nvCxnSpPr>
          <p:cNvPr id="51" name="Straight Arrow Connector 50"/>
          <p:cNvCxnSpPr>
            <a:stCxn id="12" idx="1"/>
            <a:endCxn id="43" idx="0"/>
          </p:cNvCxnSpPr>
          <p:nvPr/>
        </p:nvCxnSpPr>
        <p:spPr>
          <a:xfrm flipH="1">
            <a:off x="9663641" y="2076923"/>
            <a:ext cx="294675" cy="598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1" idx="1"/>
            <a:endCxn id="43" idx="6"/>
          </p:cNvCxnSpPr>
          <p:nvPr/>
        </p:nvCxnSpPr>
        <p:spPr>
          <a:xfrm flipH="1">
            <a:off x="10310205" y="3111434"/>
            <a:ext cx="278580" cy="2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088039" y="5447924"/>
            <a:ext cx="1460311" cy="655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Price </a:t>
            </a:r>
            <a:endParaRPr lang="en-IN" dirty="0"/>
          </a:p>
        </p:txBody>
      </p:sp>
      <p:cxnSp>
        <p:nvCxnSpPr>
          <p:cNvPr id="15" name="Straight Arrow Connector 14"/>
          <p:cNvCxnSpPr>
            <a:stCxn id="22" idx="3"/>
            <a:endCxn id="24" idx="2"/>
          </p:cNvCxnSpPr>
          <p:nvPr/>
        </p:nvCxnSpPr>
        <p:spPr>
          <a:xfrm>
            <a:off x="7548350" y="5775470"/>
            <a:ext cx="437865" cy="4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0438920" y="3874884"/>
            <a:ext cx="1460311" cy="655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Presentation </a:t>
            </a:r>
            <a:endParaRPr lang="en-IN" dirty="0"/>
          </a:p>
        </p:txBody>
      </p:sp>
      <p:cxnSp>
        <p:nvCxnSpPr>
          <p:cNvPr id="18" name="Straight Arrow Connector 17"/>
          <p:cNvCxnSpPr>
            <a:stCxn id="25" idx="1"/>
            <a:endCxn id="43" idx="5"/>
          </p:cNvCxnSpPr>
          <p:nvPr/>
        </p:nvCxnSpPr>
        <p:spPr>
          <a:xfrm flipH="1" flipV="1">
            <a:off x="10120831" y="3456019"/>
            <a:ext cx="318089" cy="746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2465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1295402" y="668738"/>
            <a:ext cx="9601196" cy="781335"/>
          </a:xfrm>
        </p:spPr>
        <p:txBody>
          <a:bodyPr>
            <a:normAutofit/>
          </a:bodyPr>
          <a:lstStyle/>
          <a:p>
            <a:r>
              <a:rPr lang="en-US" dirty="0" smtClean="0"/>
              <a:t>Where is your rival’s positioning?</a:t>
            </a:r>
          </a:p>
        </p:txBody>
      </p:sp>
      <p:sp>
        <p:nvSpPr>
          <p:cNvPr id="120835" name="Content Placeholder 2"/>
          <p:cNvSpPr>
            <a:spLocks noGrp="1"/>
          </p:cNvSpPr>
          <p:nvPr>
            <p:ph idx="1"/>
          </p:nvPr>
        </p:nvSpPr>
        <p:spPr>
          <a:xfrm>
            <a:off x="655093" y="1682089"/>
            <a:ext cx="10890913" cy="4525963"/>
          </a:xfrm>
          <a:solidFill>
            <a:schemeClr val="bg1"/>
          </a:solidFill>
        </p:spPr>
        <p:txBody>
          <a:bodyPr/>
          <a:lstStyle/>
          <a:p>
            <a:pPr algn="just"/>
            <a:r>
              <a:rPr lang="en-US" sz="2800" dirty="0"/>
              <a:t>Just like Tide cheaper and qualitatively ok</a:t>
            </a:r>
          </a:p>
          <a:p>
            <a:pPr algn="just"/>
            <a:r>
              <a:rPr lang="en-US" sz="2800" dirty="0"/>
              <a:t>Perception of RIN costly but with superior quality inside.</a:t>
            </a:r>
          </a:p>
          <a:p>
            <a:pPr algn="just"/>
            <a:r>
              <a:rPr lang="en-US" sz="2800" dirty="0" smtClean="0"/>
              <a:t>Kodak </a:t>
            </a:r>
            <a:r>
              <a:rPr lang="en-US" sz="2800" dirty="0"/>
              <a:t>is a company which Produces </a:t>
            </a:r>
            <a:r>
              <a:rPr lang="en-US" sz="2800" dirty="0" smtClean="0">
                <a:hlinkClick r:id="rId2" tooltip="Multinational corporation"/>
              </a:rPr>
              <a:t>multinational</a:t>
            </a:r>
            <a:r>
              <a:rPr lang="en-US" sz="2800" dirty="0"/>
              <a:t> </a:t>
            </a:r>
            <a:r>
              <a:rPr lang="en-US" sz="2800" dirty="0">
                <a:hlinkClick r:id="rId3" tooltip="Digital imaging"/>
              </a:rPr>
              <a:t>imaging</a:t>
            </a:r>
            <a:r>
              <a:rPr lang="en-US" sz="2800" dirty="0"/>
              <a:t> and p</a:t>
            </a:r>
            <a:r>
              <a:rPr lang="en-US" sz="2800" dirty="0">
                <a:hlinkClick r:id="rId4" tooltip="Photography"/>
              </a:rPr>
              <a:t>hotographic</a:t>
            </a:r>
            <a:r>
              <a:rPr lang="en-US" sz="2800" dirty="0"/>
              <a:t> equipment, </a:t>
            </a:r>
          </a:p>
          <a:p>
            <a:pPr algn="just"/>
            <a:r>
              <a:rPr lang="en-US" sz="2800" dirty="0"/>
              <a:t>Basic actions found for a customer “buy a camera, take a snap you need film, you may need to make some changes so” – basic needs may create rivals for you. HP a camera producer not yet but may happen in future.</a:t>
            </a:r>
          </a:p>
        </p:txBody>
      </p:sp>
    </p:spTree>
    <p:extLst>
      <p:ext uri="{BB962C8B-B14F-4D97-AF65-F5344CB8AC3E}">
        <p14:creationId xmlns:p14="http://schemas.microsoft.com/office/powerpoint/2010/main" val="4071080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14"/>
          <p:cNvSpPr txBox="1">
            <a:spLocks noChangeArrowheads="1"/>
          </p:cNvSpPr>
          <p:nvPr/>
        </p:nvSpPr>
        <p:spPr bwMode="auto">
          <a:xfrm>
            <a:off x="686297" y="4289425"/>
            <a:ext cx="3433928" cy="1347100"/>
          </a:xfrm>
          <a:prstGeom prst="rect">
            <a:avLst/>
          </a:prstGeom>
          <a:solidFill>
            <a:srgbClr val="FFFFFF"/>
          </a:solidFill>
          <a:ln w="38100" cmpd="dbl">
            <a:noFill/>
            <a:miter lim="800000"/>
            <a:headEnd/>
            <a:tailEnd/>
          </a:ln>
        </p:spPr>
        <p:txBody>
          <a:bodyPr/>
          <a:lstStyle/>
          <a:p>
            <a:pPr algn="ctr" eaLnBrk="0" hangingPunct="0"/>
            <a:r>
              <a:rPr lang="en-GB" sz="2500" b="1" dirty="0">
                <a:latin typeface="Tahoma" pitchFamily="34" charset="0"/>
                <a:ea typeface="Times New Roman" pitchFamily="18" charset="0"/>
                <a:cs typeface="Tahoma" pitchFamily="34" charset="0"/>
              </a:rPr>
              <a:t>Porter</a:t>
            </a:r>
            <a:r>
              <a:rPr lang="en-GB" sz="2500" b="1" dirty="0">
                <a:ea typeface="Times New Roman" pitchFamily="18" charset="0"/>
                <a:cs typeface="Tahoma" pitchFamily="34" charset="0"/>
              </a:rPr>
              <a:t>’</a:t>
            </a:r>
            <a:r>
              <a:rPr lang="en-GB" sz="2500" b="1" dirty="0">
                <a:latin typeface="Tahoma" pitchFamily="34" charset="0"/>
                <a:ea typeface="Times New Roman" pitchFamily="18" charset="0"/>
                <a:cs typeface="Tahoma" pitchFamily="34" charset="0"/>
              </a:rPr>
              <a:t>s Five Forces of Competitive Position</a:t>
            </a:r>
            <a:endParaRPr lang="en-GB" sz="2500" dirty="0">
              <a:ea typeface="Times New Roman" pitchFamily="18" charset="0"/>
              <a:cs typeface="Tahoma" pitchFamily="34" charset="0"/>
            </a:endParaRPr>
          </a:p>
        </p:txBody>
      </p:sp>
      <p:sp>
        <p:nvSpPr>
          <p:cNvPr id="121859" name="Line 13"/>
          <p:cNvSpPr>
            <a:spLocks noChangeShapeType="1"/>
          </p:cNvSpPr>
          <p:nvPr/>
        </p:nvSpPr>
        <p:spPr bwMode="auto">
          <a:xfrm>
            <a:off x="6827838" y="284163"/>
            <a:ext cx="0" cy="0"/>
          </a:xfrm>
          <a:prstGeom prst="line">
            <a:avLst/>
          </a:prstGeom>
          <a:noFill/>
          <a:ln w="25400">
            <a:noFill/>
            <a:round/>
            <a:headEnd/>
            <a:tailEnd/>
          </a:ln>
        </p:spPr>
        <p:txBody>
          <a:bodyPr/>
          <a:lstStyle/>
          <a:p>
            <a:endParaRPr lang="en-IN"/>
          </a:p>
        </p:txBody>
      </p:sp>
      <p:sp>
        <p:nvSpPr>
          <p:cNvPr id="121860" name="Text Box 12"/>
          <p:cNvSpPr txBox="1">
            <a:spLocks noChangeArrowheads="1"/>
          </p:cNvSpPr>
          <p:nvPr/>
        </p:nvSpPr>
        <p:spPr bwMode="auto">
          <a:xfrm>
            <a:off x="4497124" y="2117725"/>
            <a:ext cx="3212228" cy="1600200"/>
          </a:xfrm>
          <a:prstGeom prst="rect">
            <a:avLst/>
          </a:prstGeom>
          <a:solidFill>
            <a:srgbClr val="FFFFFF"/>
          </a:solidFill>
          <a:ln w="9525">
            <a:solidFill>
              <a:srgbClr val="000000"/>
            </a:solidFill>
            <a:miter lim="800000"/>
            <a:headEnd/>
            <a:tailEnd/>
          </a:ln>
        </p:spPr>
        <p:txBody>
          <a:bodyPr/>
          <a:lstStyle/>
          <a:p>
            <a:pPr eaLnBrk="0" hangingPunct="0">
              <a:tabLst>
                <a:tab pos="457200" algn="l"/>
              </a:tabLst>
            </a:pPr>
            <a:r>
              <a:rPr lang="en-GB" sz="1700" b="1">
                <a:latin typeface="Tahoma" pitchFamily="34" charset="0"/>
                <a:ea typeface="Times New Roman" pitchFamily="18" charset="0"/>
                <a:cs typeface="Tahoma" pitchFamily="34" charset="0"/>
              </a:rPr>
              <a:t>Competitive Rivalry, eg:</a:t>
            </a:r>
            <a:endParaRPr lang="en-US" sz="1700">
              <a:ea typeface="Times New Roman" pitchFamily="18" charset="0"/>
              <a:cs typeface="Tahoma" pitchFamily="34" charset="0"/>
            </a:endParaRPr>
          </a:p>
          <a:p>
            <a:pPr eaLnBrk="0" hangingPunct="0">
              <a:tabLst>
                <a:tab pos="457200" algn="l"/>
              </a:tabLst>
            </a:pPr>
            <a:r>
              <a:rPr lang="en-GB" sz="1700">
                <a:latin typeface="Tahoma" pitchFamily="34" charset="0"/>
                <a:ea typeface="Times New Roman" pitchFamily="18" charset="0"/>
                <a:cs typeface="Tahoma" pitchFamily="34" charset="0"/>
              </a:rPr>
              <a:t>number and size of firms</a:t>
            </a:r>
            <a:endParaRPr lang="en-US" sz="1700">
              <a:ea typeface="Times New Roman" pitchFamily="18" charset="0"/>
              <a:cs typeface="Tahoma" pitchFamily="34" charset="0"/>
            </a:endParaRPr>
          </a:p>
          <a:p>
            <a:pPr eaLnBrk="0" hangingPunct="0">
              <a:tabLst>
                <a:tab pos="457200" algn="l"/>
              </a:tabLst>
            </a:pPr>
            <a:r>
              <a:rPr lang="en-GB" sz="1700">
                <a:latin typeface="Tahoma" pitchFamily="34" charset="0"/>
                <a:ea typeface="Times New Roman" pitchFamily="18" charset="0"/>
                <a:cs typeface="Tahoma" pitchFamily="34" charset="0"/>
              </a:rPr>
              <a:t>industry size and trends</a:t>
            </a:r>
            <a:endParaRPr lang="en-US" sz="1700">
              <a:ea typeface="Times New Roman" pitchFamily="18" charset="0"/>
              <a:cs typeface="Tahoma" pitchFamily="34" charset="0"/>
            </a:endParaRPr>
          </a:p>
          <a:p>
            <a:pPr eaLnBrk="0" hangingPunct="0">
              <a:tabLst>
                <a:tab pos="457200" algn="l"/>
              </a:tabLst>
            </a:pPr>
            <a:r>
              <a:rPr lang="en-GB" sz="1700">
                <a:latin typeface="Tahoma" pitchFamily="34" charset="0"/>
                <a:ea typeface="Times New Roman" pitchFamily="18" charset="0"/>
                <a:cs typeface="Tahoma" pitchFamily="34" charset="0"/>
              </a:rPr>
              <a:t>fixed v variable cost bases</a:t>
            </a:r>
            <a:endParaRPr lang="en-US" sz="1700">
              <a:ea typeface="Times New Roman" pitchFamily="18" charset="0"/>
              <a:cs typeface="Tahoma" pitchFamily="34" charset="0"/>
            </a:endParaRPr>
          </a:p>
          <a:p>
            <a:pPr eaLnBrk="0" hangingPunct="0">
              <a:tabLst>
                <a:tab pos="457200" algn="l"/>
              </a:tabLst>
            </a:pPr>
            <a:r>
              <a:rPr lang="en-GB" sz="1700">
                <a:latin typeface="Tahoma" pitchFamily="34" charset="0"/>
                <a:ea typeface="Times New Roman" pitchFamily="18" charset="0"/>
                <a:cs typeface="Tahoma" pitchFamily="34" charset="0"/>
              </a:rPr>
              <a:t>product/service ranges</a:t>
            </a:r>
            <a:endParaRPr lang="en-US" sz="1700">
              <a:ea typeface="Times New Roman" pitchFamily="18" charset="0"/>
              <a:cs typeface="Tahoma" pitchFamily="34" charset="0"/>
            </a:endParaRPr>
          </a:p>
          <a:p>
            <a:pPr eaLnBrk="0" hangingPunct="0">
              <a:tabLst>
                <a:tab pos="457200" algn="l"/>
              </a:tabLst>
            </a:pPr>
            <a:r>
              <a:rPr lang="en-GB" sz="1700">
                <a:latin typeface="Tahoma" pitchFamily="34" charset="0"/>
                <a:ea typeface="Times New Roman" pitchFamily="18" charset="0"/>
                <a:cs typeface="Tahoma" pitchFamily="34" charset="0"/>
              </a:rPr>
              <a:t>differentiation, strategy</a:t>
            </a:r>
            <a:endParaRPr lang="en-US" sz="1700">
              <a:ea typeface="Times New Roman" pitchFamily="18" charset="0"/>
              <a:cs typeface="Tahoma" pitchFamily="34" charset="0"/>
            </a:endParaRPr>
          </a:p>
          <a:p>
            <a:pPr eaLnBrk="0" hangingPunct="0">
              <a:tabLst>
                <a:tab pos="457200" algn="l"/>
              </a:tabLst>
            </a:pPr>
            <a:endParaRPr lang="en-US" sz="1700">
              <a:ea typeface="Times New Roman" pitchFamily="18" charset="0"/>
              <a:cs typeface="Tahoma" pitchFamily="34" charset="0"/>
            </a:endParaRPr>
          </a:p>
        </p:txBody>
      </p:sp>
      <p:sp>
        <p:nvSpPr>
          <p:cNvPr id="121861" name="Text Box 11"/>
          <p:cNvSpPr txBox="1">
            <a:spLocks noChangeArrowheads="1"/>
          </p:cNvSpPr>
          <p:nvPr/>
        </p:nvSpPr>
        <p:spPr bwMode="auto">
          <a:xfrm>
            <a:off x="777919" y="2117725"/>
            <a:ext cx="3234709" cy="1600200"/>
          </a:xfrm>
          <a:prstGeom prst="rect">
            <a:avLst/>
          </a:prstGeom>
          <a:solidFill>
            <a:srgbClr val="FFFFFF"/>
          </a:solidFill>
          <a:ln w="9525">
            <a:solidFill>
              <a:srgbClr val="000000"/>
            </a:solidFill>
            <a:miter lim="800000"/>
            <a:headEnd/>
            <a:tailEnd/>
          </a:ln>
        </p:spPr>
        <p:txBody>
          <a:bodyPr/>
          <a:lstStyle/>
          <a:p>
            <a:pPr eaLnBrk="0" hangingPunct="0"/>
            <a:r>
              <a:rPr lang="en-GB" sz="1700" b="1">
                <a:latin typeface="Tahoma" pitchFamily="34" charset="0"/>
                <a:ea typeface="Times New Roman" pitchFamily="18" charset="0"/>
                <a:cs typeface="Tahoma" pitchFamily="34" charset="0"/>
              </a:rPr>
              <a:t>Supplier Power, eg:</a:t>
            </a:r>
            <a:endParaRPr lang="en-US" sz="1700">
              <a:ea typeface="Times New Roman" pitchFamily="18" charset="0"/>
              <a:cs typeface="Tahoma" pitchFamily="34" charset="0"/>
            </a:endParaRPr>
          </a:p>
          <a:p>
            <a:pPr eaLnBrk="0" hangingPunct="0"/>
            <a:r>
              <a:rPr lang="en-GB" sz="1700">
                <a:latin typeface="Tahoma" pitchFamily="34" charset="0"/>
                <a:ea typeface="Times New Roman" pitchFamily="18" charset="0"/>
                <a:cs typeface="Tahoma" pitchFamily="34" charset="0"/>
              </a:rPr>
              <a:t>brand reputation</a:t>
            </a:r>
          </a:p>
          <a:p>
            <a:pPr eaLnBrk="0" hangingPunct="0"/>
            <a:r>
              <a:rPr lang="en-GB" sz="1700">
                <a:latin typeface="Tahoma" pitchFamily="34" charset="0"/>
                <a:ea typeface="Times New Roman" pitchFamily="18" charset="0"/>
                <a:cs typeface="Tahoma" pitchFamily="34" charset="0"/>
              </a:rPr>
              <a:t>geographical coverage</a:t>
            </a:r>
          </a:p>
          <a:p>
            <a:pPr eaLnBrk="0" hangingPunct="0"/>
            <a:r>
              <a:rPr lang="en-GB" sz="1700">
                <a:latin typeface="Tahoma" pitchFamily="34" charset="0"/>
                <a:ea typeface="Times New Roman" pitchFamily="18" charset="0"/>
                <a:cs typeface="Tahoma" pitchFamily="34" charset="0"/>
              </a:rPr>
              <a:t>product/service level quality</a:t>
            </a:r>
          </a:p>
          <a:p>
            <a:pPr eaLnBrk="0" hangingPunct="0"/>
            <a:r>
              <a:rPr lang="en-GB" sz="1700">
                <a:latin typeface="Tahoma" pitchFamily="34" charset="0"/>
                <a:ea typeface="Times New Roman" pitchFamily="18" charset="0"/>
                <a:cs typeface="Tahoma" pitchFamily="34" charset="0"/>
              </a:rPr>
              <a:t>relationships with customers</a:t>
            </a:r>
          </a:p>
          <a:p>
            <a:pPr eaLnBrk="0" hangingPunct="0"/>
            <a:r>
              <a:rPr lang="en-GB" sz="1700">
                <a:latin typeface="Tahoma" pitchFamily="34" charset="0"/>
                <a:ea typeface="Times New Roman" pitchFamily="18" charset="0"/>
                <a:cs typeface="Tahoma" pitchFamily="34" charset="0"/>
              </a:rPr>
              <a:t>bidding processes/capabilities</a:t>
            </a:r>
            <a:endParaRPr lang="en-US" sz="1700">
              <a:ea typeface="Times New Roman" pitchFamily="18" charset="0"/>
              <a:cs typeface="Tahoma" pitchFamily="34" charset="0"/>
            </a:endParaRPr>
          </a:p>
          <a:p>
            <a:pPr eaLnBrk="0" hangingPunct="0"/>
            <a:endParaRPr lang="en-US" sz="1700">
              <a:ea typeface="Times New Roman" pitchFamily="18" charset="0"/>
              <a:cs typeface="Tahoma" pitchFamily="34" charset="0"/>
            </a:endParaRPr>
          </a:p>
        </p:txBody>
      </p:sp>
      <p:sp>
        <p:nvSpPr>
          <p:cNvPr id="121862" name="Text Box 10"/>
          <p:cNvSpPr txBox="1">
            <a:spLocks noChangeArrowheads="1"/>
          </p:cNvSpPr>
          <p:nvPr/>
        </p:nvSpPr>
        <p:spPr bwMode="auto">
          <a:xfrm>
            <a:off x="4401587" y="4175125"/>
            <a:ext cx="3391279" cy="1600200"/>
          </a:xfrm>
          <a:prstGeom prst="rect">
            <a:avLst/>
          </a:prstGeom>
          <a:solidFill>
            <a:srgbClr val="FFFFFF"/>
          </a:solidFill>
          <a:ln w="9525">
            <a:solidFill>
              <a:srgbClr val="000000"/>
            </a:solidFill>
            <a:miter lim="800000"/>
            <a:headEnd/>
            <a:tailEnd/>
          </a:ln>
        </p:spPr>
        <p:txBody>
          <a:bodyPr/>
          <a:lstStyle/>
          <a:p>
            <a:pPr eaLnBrk="0" hangingPunct="0">
              <a:tabLst>
                <a:tab pos="457200" algn="l"/>
              </a:tabLst>
            </a:pPr>
            <a:r>
              <a:rPr lang="en-GB" sz="1700" b="1">
                <a:latin typeface="Tahoma" pitchFamily="34" charset="0"/>
                <a:ea typeface="Times New Roman" pitchFamily="18" charset="0"/>
                <a:cs typeface="Tahoma" pitchFamily="34" charset="0"/>
              </a:rPr>
              <a:t>Product and Technology Development, eg:</a:t>
            </a:r>
            <a:endParaRPr lang="en-US" sz="1700">
              <a:ea typeface="Times New Roman" pitchFamily="18" charset="0"/>
              <a:cs typeface="Tahoma" pitchFamily="34" charset="0"/>
            </a:endParaRPr>
          </a:p>
          <a:p>
            <a:pPr eaLnBrk="0" hangingPunct="0">
              <a:tabLst>
                <a:tab pos="457200" algn="l"/>
              </a:tabLst>
            </a:pPr>
            <a:r>
              <a:rPr lang="en-GB" sz="1700">
                <a:latin typeface="Tahoma" pitchFamily="34" charset="0"/>
                <a:ea typeface="Times New Roman" pitchFamily="18" charset="0"/>
                <a:cs typeface="Tahoma" pitchFamily="34" charset="0"/>
              </a:rPr>
              <a:t>alternatives price/quality </a:t>
            </a:r>
            <a:endParaRPr lang="en-US" sz="1700">
              <a:ea typeface="Times New Roman" pitchFamily="18" charset="0"/>
              <a:cs typeface="Tahoma" pitchFamily="34" charset="0"/>
            </a:endParaRPr>
          </a:p>
          <a:p>
            <a:pPr eaLnBrk="0" hangingPunct="0">
              <a:tabLst>
                <a:tab pos="457200" algn="l"/>
              </a:tabLst>
            </a:pPr>
            <a:r>
              <a:rPr lang="en-GB" sz="1700">
                <a:latin typeface="Tahoma" pitchFamily="34" charset="0"/>
                <a:ea typeface="Times New Roman" pitchFamily="18" charset="0"/>
                <a:cs typeface="Tahoma" pitchFamily="34" charset="0"/>
              </a:rPr>
              <a:t>market distribution changes</a:t>
            </a:r>
            <a:endParaRPr lang="en-US" sz="1700">
              <a:ea typeface="Times New Roman" pitchFamily="18" charset="0"/>
              <a:cs typeface="Tahoma" pitchFamily="34" charset="0"/>
            </a:endParaRPr>
          </a:p>
          <a:p>
            <a:pPr eaLnBrk="0" hangingPunct="0">
              <a:tabLst>
                <a:tab pos="457200" algn="l"/>
              </a:tabLst>
            </a:pPr>
            <a:r>
              <a:rPr lang="en-GB" sz="1700">
                <a:latin typeface="Tahoma" pitchFamily="34" charset="0"/>
                <a:ea typeface="Times New Roman" pitchFamily="18" charset="0"/>
                <a:cs typeface="Tahoma" pitchFamily="34" charset="0"/>
              </a:rPr>
              <a:t>fashion and trends</a:t>
            </a:r>
            <a:endParaRPr lang="en-US" sz="1700">
              <a:ea typeface="Times New Roman" pitchFamily="18" charset="0"/>
              <a:cs typeface="Tahoma" pitchFamily="34" charset="0"/>
            </a:endParaRPr>
          </a:p>
          <a:p>
            <a:pPr eaLnBrk="0" hangingPunct="0">
              <a:tabLst>
                <a:tab pos="457200" algn="l"/>
              </a:tabLst>
            </a:pPr>
            <a:r>
              <a:rPr lang="en-GB" sz="1700">
                <a:latin typeface="Tahoma" pitchFamily="34" charset="0"/>
                <a:ea typeface="Times New Roman" pitchFamily="18" charset="0"/>
                <a:cs typeface="Tahoma" pitchFamily="34" charset="0"/>
              </a:rPr>
              <a:t>legislative effects</a:t>
            </a:r>
            <a:endParaRPr lang="en-US" sz="1700">
              <a:ea typeface="Times New Roman" pitchFamily="18" charset="0"/>
              <a:cs typeface="Tahoma" pitchFamily="34" charset="0"/>
            </a:endParaRPr>
          </a:p>
          <a:p>
            <a:pPr eaLnBrk="0" hangingPunct="0">
              <a:tabLst>
                <a:tab pos="457200" algn="l"/>
              </a:tabLst>
            </a:pPr>
            <a:endParaRPr lang="en-US" sz="1700">
              <a:ea typeface="Times New Roman" pitchFamily="18" charset="0"/>
              <a:cs typeface="Tahoma" pitchFamily="34" charset="0"/>
            </a:endParaRPr>
          </a:p>
        </p:txBody>
      </p:sp>
      <p:sp>
        <p:nvSpPr>
          <p:cNvPr id="121863" name="Text Box 9"/>
          <p:cNvSpPr txBox="1">
            <a:spLocks noChangeArrowheads="1"/>
          </p:cNvSpPr>
          <p:nvPr/>
        </p:nvSpPr>
        <p:spPr bwMode="auto">
          <a:xfrm>
            <a:off x="8178613" y="2117725"/>
            <a:ext cx="3203622" cy="1600200"/>
          </a:xfrm>
          <a:prstGeom prst="rect">
            <a:avLst/>
          </a:prstGeom>
          <a:solidFill>
            <a:srgbClr val="FFFFFF"/>
          </a:solidFill>
          <a:ln w="9525">
            <a:solidFill>
              <a:srgbClr val="000000"/>
            </a:solidFill>
            <a:miter lim="800000"/>
            <a:headEnd/>
            <a:tailEnd/>
          </a:ln>
        </p:spPr>
        <p:txBody>
          <a:bodyPr/>
          <a:lstStyle/>
          <a:p>
            <a:pPr eaLnBrk="0" hangingPunct="0"/>
            <a:r>
              <a:rPr lang="en-GB" sz="1700" b="1">
                <a:latin typeface="Tahoma" pitchFamily="34" charset="0"/>
                <a:ea typeface="Times New Roman" pitchFamily="18" charset="0"/>
                <a:cs typeface="Tahoma" pitchFamily="34" charset="0"/>
              </a:rPr>
              <a:t>Buyer Power, eg:</a:t>
            </a:r>
            <a:endParaRPr lang="en-US" sz="1700">
              <a:ea typeface="Times New Roman" pitchFamily="18" charset="0"/>
              <a:cs typeface="Tahoma" pitchFamily="34" charset="0"/>
            </a:endParaRPr>
          </a:p>
          <a:p>
            <a:pPr eaLnBrk="0" hangingPunct="0"/>
            <a:r>
              <a:rPr lang="en-GB" sz="1700">
                <a:latin typeface="Tahoma" pitchFamily="34" charset="0"/>
                <a:ea typeface="Times New Roman" pitchFamily="18" charset="0"/>
                <a:cs typeface="Tahoma" pitchFamily="34" charset="0"/>
              </a:rPr>
              <a:t>buyer choice</a:t>
            </a:r>
          </a:p>
          <a:p>
            <a:pPr eaLnBrk="0" hangingPunct="0"/>
            <a:r>
              <a:rPr lang="en-GB" sz="1700">
                <a:latin typeface="Tahoma" pitchFamily="34" charset="0"/>
                <a:ea typeface="Times New Roman" pitchFamily="18" charset="0"/>
                <a:cs typeface="Tahoma" pitchFamily="34" charset="0"/>
              </a:rPr>
              <a:t>buyers size/number</a:t>
            </a:r>
          </a:p>
          <a:p>
            <a:pPr eaLnBrk="0" hangingPunct="0"/>
            <a:r>
              <a:rPr lang="en-GB" sz="1700">
                <a:latin typeface="Tahoma" pitchFamily="34" charset="0"/>
                <a:ea typeface="Times New Roman" pitchFamily="18" charset="0"/>
                <a:cs typeface="Tahoma" pitchFamily="34" charset="0"/>
              </a:rPr>
              <a:t>change cost/frequency</a:t>
            </a:r>
          </a:p>
          <a:p>
            <a:pPr eaLnBrk="0" hangingPunct="0"/>
            <a:r>
              <a:rPr lang="en-GB" sz="1700">
                <a:latin typeface="Tahoma" pitchFamily="34" charset="0"/>
                <a:ea typeface="Times New Roman" pitchFamily="18" charset="0"/>
                <a:cs typeface="Tahoma" pitchFamily="34" charset="0"/>
              </a:rPr>
              <a:t>product/service importance</a:t>
            </a:r>
          </a:p>
          <a:p>
            <a:pPr eaLnBrk="0" hangingPunct="0"/>
            <a:r>
              <a:rPr lang="en-GB" sz="1700">
                <a:latin typeface="Tahoma" pitchFamily="34" charset="0"/>
                <a:ea typeface="Times New Roman" pitchFamily="18" charset="0"/>
                <a:cs typeface="Tahoma" pitchFamily="34" charset="0"/>
              </a:rPr>
              <a:t>volumes, JIT scheduling</a:t>
            </a:r>
            <a:endParaRPr lang="en-US" sz="1700">
              <a:ea typeface="Times New Roman" pitchFamily="18" charset="0"/>
              <a:cs typeface="Tahoma" pitchFamily="34" charset="0"/>
            </a:endParaRPr>
          </a:p>
          <a:p>
            <a:pPr eaLnBrk="0" hangingPunct="0"/>
            <a:endParaRPr lang="en-US" sz="1700">
              <a:ea typeface="Times New Roman" pitchFamily="18" charset="0"/>
              <a:cs typeface="Tahoma" pitchFamily="34" charset="0"/>
            </a:endParaRPr>
          </a:p>
        </p:txBody>
      </p:sp>
      <p:sp>
        <p:nvSpPr>
          <p:cNvPr id="121864" name="Text Box 8"/>
          <p:cNvSpPr txBox="1">
            <a:spLocks noChangeArrowheads="1"/>
          </p:cNvSpPr>
          <p:nvPr/>
        </p:nvSpPr>
        <p:spPr bwMode="auto">
          <a:xfrm>
            <a:off x="4401592" y="134035"/>
            <a:ext cx="3336688" cy="1600200"/>
          </a:xfrm>
          <a:prstGeom prst="rect">
            <a:avLst/>
          </a:prstGeom>
          <a:solidFill>
            <a:srgbClr val="FFFFFF"/>
          </a:solidFill>
          <a:ln w="9525">
            <a:solidFill>
              <a:srgbClr val="000000"/>
            </a:solidFill>
            <a:miter lim="800000"/>
            <a:headEnd/>
            <a:tailEnd/>
          </a:ln>
        </p:spPr>
        <p:txBody>
          <a:bodyPr/>
          <a:lstStyle/>
          <a:p>
            <a:pPr eaLnBrk="0" hangingPunct="0"/>
            <a:r>
              <a:rPr lang="en-GB" sz="1700" b="1">
                <a:latin typeface="Tahoma" pitchFamily="34" charset="0"/>
                <a:ea typeface="Times New Roman" pitchFamily="18" charset="0"/>
                <a:cs typeface="Tahoma" pitchFamily="34" charset="0"/>
              </a:rPr>
              <a:t>New Market Entrants, eg:</a:t>
            </a:r>
            <a:endParaRPr lang="en-US" sz="1700">
              <a:ea typeface="Times New Roman" pitchFamily="18" charset="0"/>
              <a:cs typeface="Tahoma" pitchFamily="34" charset="0"/>
            </a:endParaRPr>
          </a:p>
          <a:p>
            <a:pPr eaLnBrk="0" hangingPunct="0"/>
            <a:r>
              <a:rPr lang="en-GB" sz="1700">
                <a:latin typeface="Tahoma" pitchFamily="34" charset="0"/>
                <a:ea typeface="Times New Roman" pitchFamily="18" charset="0"/>
                <a:cs typeface="Tahoma" pitchFamily="34" charset="0"/>
              </a:rPr>
              <a:t>entry ease/barriers</a:t>
            </a:r>
          </a:p>
          <a:p>
            <a:pPr eaLnBrk="0" hangingPunct="0"/>
            <a:r>
              <a:rPr lang="en-GB" sz="1700">
                <a:latin typeface="Tahoma" pitchFamily="34" charset="0"/>
                <a:ea typeface="Times New Roman" pitchFamily="18" charset="0"/>
                <a:cs typeface="Tahoma" pitchFamily="34" charset="0"/>
              </a:rPr>
              <a:t>geographical factors</a:t>
            </a:r>
          </a:p>
          <a:p>
            <a:pPr eaLnBrk="0" hangingPunct="0"/>
            <a:r>
              <a:rPr lang="en-GB" sz="1700">
                <a:latin typeface="Tahoma" pitchFamily="34" charset="0"/>
                <a:ea typeface="Times New Roman" pitchFamily="18" charset="0"/>
                <a:cs typeface="Tahoma" pitchFamily="34" charset="0"/>
              </a:rPr>
              <a:t>incumbents resistance</a:t>
            </a:r>
          </a:p>
          <a:p>
            <a:pPr eaLnBrk="0" hangingPunct="0"/>
            <a:r>
              <a:rPr lang="en-GB" sz="1700">
                <a:latin typeface="Tahoma" pitchFamily="34" charset="0"/>
                <a:ea typeface="Times New Roman" pitchFamily="18" charset="0"/>
                <a:cs typeface="Tahoma" pitchFamily="34" charset="0"/>
              </a:rPr>
              <a:t>new entrant strategy</a:t>
            </a:r>
          </a:p>
          <a:p>
            <a:pPr eaLnBrk="0" hangingPunct="0"/>
            <a:r>
              <a:rPr lang="en-GB" sz="1700">
                <a:latin typeface="Tahoma" pitchFamily="34" charset="0"/>
                <a:ea typeface="Times New Roman" pitchFamily="18" charset="0"/>
                <a:cs typeface="Tahoma" pitchFamily="34" charset="0"/>
              </a:rPr>
              <a:t>routes to market</a:t>
            </a:r>
            <a:endParaRPr lang="en-US" sz="1700">
              <a:ea typeface="Times New Roman" pitchFamily="18" charset="0"/>
              <a:cs typeface="Tahoma" pitchFamily="34" charset="0"/>
            </a:endParaRPr>
          </a:p>
          <a:p>
            <a:pPr eaLnBrk="0" hangingPunct="0"/>
            <a:endParaRPr lang="en-US" sz="1700">
              <a:ea typeface="Times New Roman" pitchFamily="18" charset="0"/>
              <a:cs typeface="Tahoma" pitchFamily="34" charset="0"/>
            </a:endParaRPr>
          </a:p>
        </p:txBody>
      </p:sp>
      <p:sp>
        <p:nvSpPr>
          <p:cNvPr id="121865" name="Line 7"/>
          <p:cNvSpPr>
            <a:spLocks noChangeShapeType="1"/>
          </p:cNvSpPr>
          <p:nvPr/>
        </p:nvSpPr>
        <p:spPr bwMode="auto">
          <a:xfrm flipV="1">
            <a:off x="5918200" y="3717925"/>
            <a:ext cx="0" cy="457200"/>
          </a:xfrm>
          <a:prstGeom prst="line">
            <a:avLst/>
          </a:prstGeom>
          <a:noFill/>
          <a:ln w="38100">
            <a:solidFill>
              <a:srgbClr val="000000"/>
            </a:solidFill>
            <a:round/>
            <a:headEnd/>
            <a:tailEnd type="triangle" w="med" len="med"/>
          </a:ln>
        </p:spPr>
        <p:txBody>
          <a:bodyPr/>
          <a:lstStyle/>
          <a:p>
            <a:endParaRPr lang="en-IN"/>
          </a:p>
        </p:txBody>
      </p:sp>
      <p:sp>
        <p:nvSpPr>
          <p:cNvPr id="121866" name="Line 6"/>
          <p:cNvSpPr>
            <a:spLocks noChangeShapeType="1"/>
          </p:cNvSpPr>
          <p:nvPr/>
        </p:nvSpPr>
        <p:spPr bwMode="auto">
          <a:xfrm>
            <a:off x="5918200" y="1660525"/>
            <a:ext cx="0" cy="457200"/>
          </a:xfrm>
          <a:prstGeom prst="line">
            <a:avLst/>
          </a:prstGeom>
          <a:noFill/>
          <a:ln w="38100">
            <a:solidFill>
              <a:srgbClr val="000000"/>
            </a:solidFill>
            <a:round/>
            <a:headEnd/>
            <a:tailEnd type="triangle" w="med" len="med"/>
          </a:ln>
        </p:spPr>
        <p:txBody>
          <a:bodyPr/>
          <a:lstStyle/>
          <a:p>
            <a:endParaRPr lang="en-IN"/>
          </a:p>
        </p:txBody>
      </p:sp>
      <p:sp>
        <p:nvSpPr>
          <p:cNvPr id="121867" name="Line 5"/>
          <p:cNvSpPr>
            <a:spLocks noChangeShapeType="1"/>
          </p:cNvSpPr>
          <p:nvPr/>
        </p:nvSpPr>
        <p:spPr bwMode="auto">
          <a:xfrm>
            <a:off x="4024689" y="2917825"/>
            <a:ext cx="457200" cy="0"/>
          </a:xfrm>
          <a:prstGeom prst="line">
            <a:avLst/>
          </a:prstGeom>
          <a:noFill/>
          <a:ln w="38100">
            <a:solidFill>
              <a:srgbClr val="000000"/>
            </a:solidFill>
            <a:round/>
            <a:headEnd/>
            <a:tailEnd type="triangle" w="med" len="med"/>
          </a:ln>
        </p:spPr>
        <p:txBody>
          <a:bodyPr/>
          <a:lstStyle/>
          <a:p>
            <a:endParaRPr lang="en-IN"/>
          </a:p>
        </p:txBody>
      </p:sp>
      <p:sp>
        <p:nvSpPr>
          <p:cNvPr id="121868" name="Line 4"/>
          <p:cNvSpPr>
            <a:spLocks noChangeShapeType="1"/>
          </p:cNvSpPr>
          <p:nvPr/>
        </p:nvSpPr>
        <p:spPr bwMode="auto">
          <a:xfrm flipH="1">
            <a:off x="7721413" y="2915029"/>
            <a:ext cx="457200" cy="0"/>
          </a:xfrm>
          <a:prstGeom prst="line">
            <a:avLst/>
          </a:prstGeom>
          <a:noFill/>
          <a:ln w="38100">
            <a:solidFill>
              <a:srgbClr val="000000"/>
            </a:solidFill>
            <a:round/>
            <a:headEnd/>
            <a:tailEnd type="triangle" w="med" len="med"/>
          </a:ln>
        </p:spPr>
        <p:txBody>
          <a:bodyPr/>
          <a:lstStyle/>
          <a:p>
            <a:endParaRPr lang="en-IN"/>
          </a:p>
        </p:txBody>
      </p:sp>
      <p:sp>
        <p:nvSpPr>
          <p:cNvPr id="121869" name="Rectangle 16"/>
          <p:cNvSpPr>
            <a:spLocks noChangeArrowheads="1"/>
          </p:cNvSpPr>
          <p:nvPr/>
        </p:nvSpPr>
        <p:spPr bwMode="auto">
          <a:xfrm>
            <a:off x="1524001" y="99497"/>
            <a:ext cx="184731" cy="369332"/>
          </a:xfrm>
          <a:prstGeom prst="rect">
            <a:avLst/>
          </a:prstGeom>
          <a:noFill/>
          <a:ln w="9525">
            <a:noFill/>
            <a:miter lim="800000"/>
            <a:headEnd/>
            <a:tailEnd/>
          </a:ln>
        </p:spPr>
        <p:txBody>
          <a:bodyPr wrap="none" anchor="ctr">
            <a:spAutoFit/>
          </a:bodyPr>
          <a:lstStyle/>
          <a:p>
            <a:endParaRPr lang="en-US"/>
          </a:p>
        </p:txBody>
      </p:sp>
      <p:sp>
        <p:nvSpPr>
          <p:cNvPr id="121870" name="Rectangle 23"/>
          <p:cNvSpPr>
            <a:spLocks noChangeArrowheads="1"/>
          </p:cNvSpPr>
          <p:nvPr/>
        </p:nvSpPr>
        <p:spPr bwMode="auto">
          <a:xfrm>
            <a:off x="1524001" y="99497"/>
            <a:ext cx="184731" cy="369332"/>
          </a:xfrm>
          <a:prstGeom prst="rect">
            <a:avLst/>
          </a:prstGeom>
          <a:noFill/>
          <a:ln w="9525">
            <a:noFill/>
            <a:miter lim="800000"/>
            <a:headEnd/>
            <a:tailEnd/>
          </a:ln>
        </p:spPr>
        <p:txBody>
          <a:bodyPr wrap="none" anchor="ctr">
            <a:spAutoFit/>
          </a:bodyPr>
          <a:lstStyle/>
          <a:p>
            <a:pPr eaLnBrk="0" hangingPunct="0"/>
            <a:endParaRPr lang="en-US"/>
          </a:p>
        </p:txBody>
      </p:sp>
    </p:spTree>
    <p:extLst>
      <p:ext uri="{BB962C8B-B14F-4D97-AF65-F5344CB8AC3E}">
        <p14:creationId xmlns:p14="http://schemas.microsoft.com/office/powerpoint/2010/main" val="40877717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14"/>
          <p:cNvSpPr txBox="1">
            <a:spLocks noChangeArrowheads="1"/>
          </p:cNvSpPr>
          <p:nvPr/>
        </p:nvSpPr>
        <p:spPr bwMode="auto">
          <a:xfrm>
            <a:off x="1574800" y="284163"/>
            <a:ext cx="2400300" cy="685800"/>
          </a:xfrm>
          <a:prstGeom prst="rect">
            <a:avLst/>
          </a:prstGeom>
          <a:solidFill>
            <a:srgbClr val="FFFFFF"/>
          </a:solidFill>
          <a:ln w="38100" cmpd="dbl">
            <a:noFill/>
            <a:miter lim="800000"/>
            <a:headEnd/>
            <a:tailEnd/>
          </a:ln>
        </p:spPr>
        <p:txBody>
          <a:bodyPr/>
          <a:lstStyle/>
          <a:p>
            <a:pPr algn="ctr" eaLnBrk="0" hangingPunct="0"/>
            <a:r>
              <a:rPr lang="en-GB" sz="1500" b="1">
                <a:latin typeface="Tahoma" pitchFamily="34" charset="0"/>
                <a:ea typeface="Times New Roman" pitchFamily="18" charset="0"/>
                <a:cs typeface="Tahoma" pitchFamily="34" charset="0"/>
              </a:rPr>
              <a:t>Porter</a:t>
            </a:r>
            <a:r>
              <a:rPr lang="en-GB" sz="1500" b="1">
                <a:ea typeface="Times New Roman" pitchFamily="18" charset="0"/>
                <a:cs typeface="Tahoma" pitchFamily="34" charset="0"/>
              </a:rPr>
              <a:t>’</a:t>
            </a:r>
            <a:r>
              <a:rPr lang="en-GB" sz="1500" b="1">
                <a:latin typeface="Tahoma" pitchFamily="34" charset="0"/>
                <a:ea typeface="Times New Roman" pitchFamily="18" charset="0"/>
                <a:cs typeface="Tahoma" pitchFamily="34" charset="0"/>
              </a:rPr>
              <a:t>s Five Forces of Competitive Position</a:t>
            </a:r>
            <a:endParaRPr lang="en-GB">
              <a:ea typeface="Times New Roman" pitchFamily="18" charset="0"/>
              <a:cs typeface="Tahoma" pitchFamily="34" charset="0"/>
            </a:endParaRPr>
          </a:p>
        </p:txBody>
      </p:sp>
      <p:sp>
        <p:nvSpPr>
          <p:cNvPr id="122883" name="Line 13"/>
          <p:cNvSpPr>
            <a:spLocks noChangeShapeType="1"/>
          </p:cNvSpPr>
          <p:nvPr/>
        </p:nvSpPr>
        <p:spPr bwMode="auto">
          <a:xfrm>
            <a:off x="6827838" y="284163"/>
            <a:ext cx="0" cy="0"/>
          </a:xfrm>
          <a:prstGeom prst="line">
            <a:avLst/>
          </a:prstGeom>
          <a:noFill/>
          <a:ln w="25400">
            <a:noFill/>
            <a:round/>
            <a:headEnd/>
            <a:tailEnd/>
          </a:ln>
        </p:spPr>
        <p:txBody>
          <a:bodyPr/>
          <a:lstStyle/>
          <a:p>
            <a:endParaRPr lang="en-IN"/>
          </a:p>
        </p:txBody>
      </p:sp>
      <p:sp>
        <p:nvSpPr>
          <p:cNvPr id="122884" name="Text Box 12"/>
          <p:cNvSpPr txBox="1">
            <a:spLocks noChangeArrowheads="1"/>
          </p:cNvSpPr>
          <p:nvPr/>
        </p:nvSpPr>
        <p:spPr bwMode="auto">
          <a:xfrm>
            <a:off x="4660900" y="2117725"/>
            <a:ext cx="2514600" cy="1600200"/>
          </a:xfrm>
          <a:prstGeom prst="rect">
            <a:avLst/>
          </a:prstGeom>
          <a:solidFill>
            <a:srgbClr val="FFFFFF"/>
          </a:solidFill>
          <a:ln w="9525">
            <a:solidFill>
              <a:srgbClr val="000000"/>
            </a:solidFill>
            <a:miter lim="800000"/>
            <a:headEnd/>
            <a:tailEnd/>
          </a:ln>
        </p:spPr>
        <p:txBody>
          <a:bodyPr/>
          <a:lstStyle/>
          <a:p>
            <a:pPr eaLnBrk="0" hangingPunct="0">
              <a:tabLst>
                <a:tab pos="457200" algn="l"/>
              </a:tabLst>
            </a:pPr>
            <a:r>
              <a:rPr lang="en-GB" sz="1300" b="1">
                <a:latin typeface="Tahoma" pitchFamily="34" charset="0"/>
                <a:ea typeface="Times New Roman" pitchFamily="18" charset="0"/>
                <a:cs typeface="Tahoma" pitchFamily="34" charset="0"/>
              </a:rPr>
              <a:t>Competitive Rivalry, </a:t>
            </a:r>
          </a:p>
          <a:p>
            <a:pPr eaLnBrk="0" hangingPunct="0">
              <a:tabLst>
                <a:tab pos="457200" algn="l"/>
              </a:tabLst>
            </a:pPr>
            <a:r>
              <a:rPr lang="en-GB" sz="1600" b="1">
                <a:latin typeface="Tahoma" pitchFamily="34" charset="0"/>
                <a:ea typeface="Times New Roman" pitchFamily="18" charset="0"/>
                <a:cs typeface="Tahoma" pitchFamily="34" charset="0"/>
              </a:rPr>
              <a:t>Much stronger than Kmart &amp; Target</a:t>
            </a:r>
          </a:p>
          <a:p>
            <a:pPr eaLnBrk="0" hangingPunct="0">
              <a:tabLst>
                <a:tab pos="457200" algn="l"/>
              </a:tabLst>
            </a:pPr>
            <a:endParaRPr lang="en-US" sz="1600">
              <a:ea typeface="Times New Roman" pitchFamily="18" charset="0"/>
              <a:cs typeface="Tahoma" pitchFamily="34" charset="0"/>
            </a:endParaRPr>
          </a:p>
        </p:txBody>
      </p:sp>
      <p:sp>
        <p:nvSpPr>
          <p:cNvPr id="122885" name="Text Box 11"/>
          <p:cNvSpPr txBox="1">
            <a:spLocks noChangeArrowheads="1"/>
          </p:cNvSpPr>
          <p:nvPr/>
        </p:nvSpPr>
        <p:spPr bwMode="auto">
          <a:xfrm>
            <a:off x="1689100" y="2117725"/>
            <a:ext cx="2514600" cy="1600200"/>
          </a:xfrm>
          <a:prstGeom prst="rect">
            <a:avLst/>
          </a:prstGeom>
          <a:solidFill>
            <a:srgbClr val="FFFFFF"/>
          </a:solidFill>
          <a:ln w="9525">
            <a:solidFill>
              <a:srgbClr val="000000"/>
            </a:solidFill>
            <a:miter lim="800000"/>
            <a:headEnd/>
            <a:tailEnd/>
          </a:ln>
        </p:spPr>
        <p:txBody>
          <a:bodyPr/>
          <a:lstStyle/>
          <a:p>
            <a:pPr eaLnBrk="0" hangingPunct="0"/>
            <a:r>
              <a:rPr lang="en-GB" sz="1300" b="1">
                <a:latin typeface="Tahoma" pitchFamily="34" charset="0"/>
                <a:ea typeface="Times New Roman" pitchFamily="18" charset="0"/>
                <a:cs typeface="Tahoma" pitchFamily="34" charset="0"/>
              </a:rPr>
              <a:t>Supplier Power, eg:</a:t>
            </a:r>
          </a:p>
          <a:p>
            <a:pPr eaLnBrk="0" hangingPunct="0"/>
            <a:endParaRPr lang="en-GB" sz="1300" b="1">
              <a:latin typeface="Tahoma" pitchFamily="34" charset="0"/>
              <a:ea typeface="Times New Roman" pitchFamily="18" charset="0"/>
              <a:cs typeface="Tahoma" pitchFamily="34" charset="0"/>
            </a:endParaRPr>
          </a:p>
          <a:p>
            <a:pPr eaLnBrk="0" hangingPunct="0"/>
            <a:r>
              <a:rPr lang="en-GB" sz="1300" b="1">
                <a:latin typeface="Tahoma" pitchFamily="34" charset="0"/>
                <a:ea typeface="Times New Roman" pitchFamily="18" charset="0"/>
                <a:cs typeface="Tahoma" pitchFamily="34" charset="0"/>
              </a:rPr>
              <a:t>Scale of operation is too high, own distribution centres are close to the store</a:t>
            </a:r>
          </a:p>
          <a:p>
            <a:pPr eaLnBrk="0" hangingPunct="0"/>
            <a:endParaRPr lang="en-GB" sz="1600" b="1">
              <a:latin typeface="Tahoma" pitchFamily="34" charset="0"/>
              <a:ea typeface="Times New Roman" pitchFamily="18" charset="0"/>
              <a:cs typeface="Tahoma" pitchFamily="34" charset="0"/>
            </a:endParaRPr>
          </a:p>
          <a:p>
            <a:pPr eaLnBrk="0" hangingPunct="0"/>
            <a:endParaRPr lang="en-US" sz="1600">
              <a:ea typeface="Times New Roman" pitchFamily="18" charset="0"/>
              <a:cs typeface="Tahoma" pitchFamily="34" charset="0"/>
            </a:endParaRPr>
          </a:p>
        </p:txBody>
      </p:sp>
      <p:sp>
        <p:nvSpPr>
          <p:cNvPr id="122886" name="Text Box 10"/>
          <p:cNvSpPr txBox="1">
            <a:spLocks noChangeArrowheads="1"/>
          </p:cNvSpPr>
          <p:nvPr/>
        </p:nvSpPr>
        <p:spPr bwMode="auto">
          <a:xfrm>
            <a:off x="4202114" y="4175125"/>
            <a:ext cx="3201987" cy="1600200"/>
          </a:xfrm>
          <a:prstGeom prst="rect">
            <a:avLst/>
          </a:prstGeom>
          <a:solidFill>
            <a:srgbClr val="FFFFFF"/>
          </a:solidFill>
          <a:ln w="9525">
            <a:solidFill>
              <a:srgbClr val="000000"/>
            </a:solidFill>
            <a:miter lim="800000"/>
            <a:headEnd/>
            <a:tailEnd/>
          </a:ln>
        </p:spPr>
        <p:txBody>
          <a:bodyPr/>
          <a:lstStyle/>
          <a:p>
            <a:pPr eaLnBrk="0" hangingPunct="0">
              <a:tabLst>
                <a:tab pos="457200" algn="l"/>
              </a:tabLst>
            </a:pPr>
            <a:r>
              <a:rPr lang="en-US" sz="1300" b="1">
                <a:latin typeface="Tahoma" pitchFamily="34" charset="0"/>
                <a:ea typeface="Times New Roman" pitchFamily="18" charset="0"/>
                <a:cs typeface="Tahoma" pitchFamily="34" charset="0"/>
              </a:rPr>
              <a:t>Substitute: </a:t>
            </a:r>
            <a:endParaRPr lang="en-US" sz="900">
              <a:ea typeface="Times New Roman" pitchFamily="18" charset="0"/>
              <a:cs typeface="Tahoma" pitchFamily="34" charset="0"/>
            </a:endParaRPr>
          </a:p>
          <a:p>
            <a:pPr eaLnBrk="0" hangingPunct="0">
              <a:tabLst>
                <a:tab pos="457200" algn="l"/>
              </a:tabLst>
            </a:pPr>
            <a:r>
              <a:rPr lang="en-US">
                <a:ea typeface="Times New Roman" pitchFamily="18" charset="0"/>
                <a:cs typeface="Tahoma" pitchFamily="34" charset="0"/>
              </a:rPr>
              <a:t>It provides every thing whatever is needed in one store, keeps things according to the area</a:t>
            </a:r>
          </a:p>
        </p:txBody>
      </p:sp>
      <p:sp>
        <p:nvSpPr>
          <p:cNvPr id="122887" name="Text Box 9"/>
          <p:cNvSpPr txBox="1">
            <a:spLocks noChangeArrowheads="1"/>
          </p:cNvSpPr>
          <p:nvPr/>
        </p:nvSpPr>
        <p:spPr bwMode="auto">
          <a:xfrm>
            <a:off x="7632700" y="2117725"/>
            <a:ext cx="2514600" cy="1600200"/>
          </a:xfrm>
          <a:prstGeom prst="rect">
            <a:avLst/>
          </a:prstGeom>
          <a:solidFill>
            <a:srgbClr val="FFFFFF"/>
          </a:solidFill>
          <a:ln w="9525">
            <a:solidFill>
              <a:srgbClr val="000000"/>
            </a:solidFill>
            <a:miter lim="800000"/>
            <a:headEnd/>
            <a:tailEnd/>
          </a:ln>
        </p:spPr>
        <p:txBody>
          <a:bodyPr/>
          <a:lstStyle/>
          <a:p>
            <a:pPr eaLnBrk="0" hangingPunct="0"/>
            <a:r>
              <a:rPr lang="en-GB" sz="1300" b="1">
                <a:latin typeface="Tahoma" pitchFamily="34" charset="0"/>
                <a:ea typeface="Times New Roman" pitchFamily="18" charset="0"/>
                <a:cs typeface="Tahoma" pitchFamily="34" charset="0"/>
              </a:rPr>
              <a:t>Buyer Power, eg:</a:t>
            </a:r>
            <a:endParaRPr lang="en-US" sz="900">
              <a:ea typeface="Times New Roman" pitchFamily="18" charset="0"/>
              <a:cs typeface="Tahoma" pitchFamily="34" charset="0"/>
            </a:endParaRPr>
          </a:p>
          <a:p>
            <a:pPr eaLnBrk="0" hangingPunct="0"/>
            <a:r>
              <a:rPr lang="en-US">
                <a:ea typeface="Times New Roman" pitchFamily="18" charset="0"/>
                <a:cs typeface="Tahoma" pitchFamily="34" charset="0"/>
              </a:rPr>
              <a:t>Always provides lowest price</a:t>
            </a:r>
          </a:p>
        </p:txBody>
      </p:sp>
      <p:sp>
        <p:nvSpPr>
          <p:cNvPr id="122888" name="Text Box 8"/>
          <p:cNvSpPr txBox="1">
            <a:spLocks noChangeArrowheads="1"/>
          </p:cNvSpPr>
          <p:nvPr/>
        </p:nvSpPr>
        <p:spPr bwMode="auto">
          <a:xfrm>
            <a:off x="4660900" y="284163"/>
            <a:ext cx="2514600" cy="1600200"/>
          </a:xfrm>
          <a:prstGeom prst="rect">
            <a:avLst/>
          </a:prstGeom>
          <a:solidFill>
            <a:srgbClr val="FFFFFF"/>
          </a:solidFill>
          <a:ln w="9525">
            <a:solidFill>
              <a:srgbClr val="000000"/>
            </a:solidFill>
            <a:miter lim="800000"/>
            <a:headEnd/>
            <a:tailEnd/>
          </a:ln>
        </p:spPr>
        <p:txBody>
          <a:bodyPr/>
          <a:lstStyle/>
          <a:p>
            <a:pPr eaLnBrk="0" hangingPunct="0"/>
            <a:r>
              <a:rPr lang="en-GB" sz="1300" b="1">
                <a:latin typeface="Tahoma" pitchFamily="34" charset="0"/>
                <a:ea typeface="Times New Roman" pitchFamily="18" charset="0"/>
                <a:cs typeface="Tahoma" pitchFamily="34" charset="0"/>
              </a:rPr>
              <a:t>New Market Entrants, eg:</a:t>
            </a:r>
            <a:endParaRPr lang="en-US" sz="900">
              <a:ea typeface="Times New Roman" pitchFamily="18" charset="0"/>
              <a:cs typeface="Tahoma" pitchFamily="34" charset="0"/>
            </a:endParaRPr>
          </a:p>
          <a:p>
            <a:pPr eaLnBrk="0" hangingPunct="0"/>
            <a:endParaRPr lang="en-US">
              <a:ea typeface="Times New Roman" pitchFamily="18" charset="0"/>
              <a:cs typeface="Tahoma" pitchFamily="34" charset="0"/>
            </a:endParaRPr>
          </a:p>
          <a:p>
            <a:pPr eaLnBrk="0" hangingPunct="0"/>
            <a:r>
              <a:rPr lang="en-US">
                <a:ea typeface="Times New Roman" pitchFamily="18" charset="0"/>
                <a:cs typeface="Tahoma" pitchFamily="34" charset="0"/>
              </a:rPr>
              <a:t>High cost of entry in the industry and operating cost is less</a:t>
            </a:r>
          </a:p>
        </p:txBody>
      </p:sp>
      <p:sp>
        <p:nvSpPr>
          <p:cNvPr id="122889" name="Line 7"/>
          <p:cNvSpPr>
            <a:spLocks noChangeShapeType="1"/>
          </p:cNvSpPr>
          <p:nvPr/>
        </p:nvSpPr>
        <p:spPr bwMode="auto">
          <a:xfrm flipV="1">
            <a:off x="5918200" y="3717925"/>
            <a:ext cx="0" cy="457200"/>
          </a:xfrm>
          <a:prstGeom prst="line">
            <a:avLst/>
          </a:prstGeom>
          <a:noFill/>
          <a:ln w="38100">
            <a:solidFill>
              <a:srgbClr val="000000"/>
            </a:solidFill>
            <a:round/>
            <a:headEnd/>
            <a:tailEnd type="triangle" w="med" len="med"/>
          </a:ln>
        </p:spPr>
        <p:txBody>
          <a:bodyPr/>
          <a:lstStyle/>
          <a:p>
            <a:endParaRPr lang="en-IN"/>
          </a:p>
        </p:txBody>
      </p:sp>
      <p:sp>
        <p:nvSpPr>
          <p:cNvPr id="122890" name="Line 6"/>
          <p:cNvSpPr>
            <a:spLocks noChangeShapeType="1"/>
          </p:cNvSpPr>
          <p:nvPr/>
        </p:nvSpPr>
        <p:spPr bwMode="auto">
          <a:xfrm>
            <a:off x="5918200" y="1660525"/>
            <a:ext cx="0" cy="457200"/>
          </a:xfrm>
          <a:prstGeom prst="line">
            <a:avLst/>
          </a:prstGeom>
          <a:noFill/>
          <a:ln w="38100">
            <a:solidFill>
              <a:srgbClr val="000000"/>
            </a:solidFill>
            <a:round/>
            <a:headEnd/>
            <a:tailEnd type="triangle" w="med" len="med"/>
          </a:ln>
        </p:spPr>
        <p:txBody>
          <a:bodyPr/>
          <a:lstStyle/>
          <a:p>
            <a:endParaRPr lang="en-IN"/>
          </a:p>
        </p:txBody>
      </p:sp>
      <p:sp>
        <p:nvSpPr>
          <p:cNvPr id="122891" name="Line 5"/>
          <p:cNvSpPr>
            <a:spLocks noChangeShapeType="1"/>
          </p:cNvSpPr>
          <p:nvPr/>
        </p:nvSpPr>
        <p:spPr bwMode="auto">
          <a:xfrm>
            <a:off x="4202113" y="2917825"/>
            <a:ext cx="457200" cy="0"/>
          </a:xfrm>
          <a:prstGeom prst="line">
            <a:avLst/>
          </a:prstGeom>
          <a:noFill/>
          <a:ln w="38100">
            <a:solidFill>
              <a:srgbClr val="000000"/>
            </a:solidFill>
            <a:round/>
            <a:headEnd/>
            <a:tailEnd type="triangle" w="med" len="med"/>
          </a:ln>
        </p:spPr>
        <p:txBody>
          <a:bodyPr/>
          <a:lstStyle/>
          <a:p>
            <a:endParaRPr lang="en-IN"/>
          </a:p>
        </p:txBody>
      </p:sp>
      <p:sp>
        <p:nvSpPr>
          <p:cNvPr id="122892" name="Line 4"/>
          <p:cNvSpPr>
            <a:spLocks noChangeShapeType="1"/>
          </p:cNvSpPr>
          <p:nvPr/>
        </p:nvSpPr>
        <p:spPr bwMode="auto">
          <a:xfrm flipH="1">
            <a:off x="7175500" y="2917825"/>
            <a:ext cx="457200" cy="0"/>
          </a:xfrm>
          <a:prstGeom prst="line">
            <a:avLst/>
          </a:prstGeom>
          <a:noFill/>
          <a:ln w="38100">
            <a:solidFill>
              <a:srgbClr val="000000"/>
            </a:solidFill>
            <a:round/>
            <a:headEnd/>
            <a:tailEnd type="triangle" w="med" len="med"/>
          </a:ln>
        </p:spPr>
        <p:txBody>
          <a:bodyPr/>
          <a:lstStyle/>
          <a:p>
            <a:endParaRPr lang="en-IN"/>
          </a:p>
        </p:txBody>
      </p:sp>
      <p:sp>
        <p:nvSpPr>
          <p:cNvPr id="122893" name="Rectangle 16"/>
          <p:cNvSpPr>
            <a:spLocks noChangeArrowheads="1"/>
          </p:cNvSpPr>
          <p:nvPr/>
        </p:nvSpPr>
        <p:spPr bwMode="auto">
          <a:xfrm>
            <a:off x="1524001" y="99497"/>
            <a:ext cx="184731" cy="369332"/>
          </a:xfrm>
          <a:prstGeom prst="rect">
            <a:avLst/>
          </a:prstGeom>
          <a:noFill/>
          <a:ln w="9525">
            <a:noFill/>
            <a:miter lim="800000"/>
            <a:headEnd/>
            <a:tailEnd/>
          </a:ln>
        </p:spPr>
        <p:txBody>
          <a:bodyPr wrap="none" anchor="ctr">
            <a:spAutoFit/>
          </a:bodyPr>
          <a:lstStyle/>
          <a:p>
            <a:endParaRPr lang="en-US"/>
          </a:p>
        </p:txBody>
      </p:sp>
      <p:sp>
        <p:nvSpPr>
          <p:cNvPr id="122894" name="Rectangle 23"/>
          <p:cNvSpPr>
            <a:spLocks noChangeArrowheads="1"/>
          </p:cNvSpPr>
          <p:nvPr/>
        </p:nvSpPr>
        <p:spPr bwMode="auto">
          <a:xfrm>
            <a:off x="1524001" y="99497"/>
            <a:ext cx="184731" cy="369332"/>
          </a:xfrm>
          <a:prstGeom prst="rect">
            <a:avLst/>
          </a:prstGeom>
          <a:noFill/>
          <a:ln w="9525">
            <a:noFill/>
            <a:miter lim="800000"/>
            <a:headEnd/>
            <a:tailEnd/>
          </a:ln>
        </p:spPr>
        <p:txBody>
          <a:bodyPr wrap="none" anchor="ctr">
            <a:spAutoFit/>
          </a:bodyPr>
          <a:lstStyle/>
          <a:p>
            <a:pPr eaLnBrk="0" hangingPunct="0"/>
            <a:endParaRPr lang="en-US"/>
          </a:p>
        </p:txBody>
      </p:sp>
    </p:spTree>
    <p:extLst>
      <p:ext uri="{BB962C8B-B14F-4D97-AF65-F5344CB8AC3E}">
        <p14:creationId xmlns:p14="http://schemas.microsoft.com/office/powerpoint/2010/main" val="5592063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42840892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32863375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19628479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25989187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p:nvPr>
        </p:nvSpPr>
        <p:spPr>
          <a:xfrm>
            <a:off x="1981200" y="122238"/>
            <a:ext cx="8229600" cy="639762"/>
          </a:xfrm>
        </p:spPr>
        <p:txBody>
          <a:bodyPr>
            <a:normAutofit fontScale="90000"/>
          </a:bodyPr>
          <a:lstStyle/>
          <a:p>
            <a:r>
              <a:rPr lang="en-US" sz="4000"/>
              <a:t>Economic Environment </a:t>
            </a:r>
          </a:p>
        </p:txBody>
      </p:sp>
      <p:sp>
        <p:nvSpPr>
          <p:cNvPr id="133123" name="Rectangle 3"/>
          <p:cNvSpPr>
            <a:spLocks noGrp="1"/>
          </p:cNvSpPr>
          <p:nvPr>
            <p:ph type="body" idx="1"/>
          </p:nvPr>
        </p:nvSpPr>
        <p:spPr>
          <a:xfrm>
            <a:off x="1752600" y="914400"/>
            <a:ext cx="8686800" cy="5638800"/>
          </a:xfrm>
        </p:spPr>
        <p:txBody>
          <a:bodyPr/>
          <a:lstStyle/>
          <a:p>
            <a:r>
              <a:rPr lang="en-US" sz="2200"/>
              <a:t>National Income, GDP etc: production factors (labor [combination of physical &amp; mental power, varies from unskilled labor to specialized skill], capital (mc, plant etc) and land &amp; natural resource), production possibility curve opportunity cost,  </a:t>
            </a:r>
          </a:p>
          <a:p>
            <a:r>
              <a:rPr lang="en-US" sz="2200"/>
              <a:t>Economic System: allocation of goods &amp; services [what to yield, how to produce, to whom to be given] market (less control &amp; price is determined from supply demand interaction), mixed, state governed (it determines the consumption pattern); [intervention is in the form of Prohibition [banning of demerit goods], Subsidy [merit goods are encouraged], Regulation [control on production &amp; consumption]] </a:t>
            </a:r>
          </a:p>
          <a:p>
            <a:r>
              <a:rPr lang="en-US" sz="2200"/>
              <a:t>Employment &amp; Unemployment:  </a:t>
            </a:r>
          </a:p>
        </p:txBody>
      </p:sp>
    </p:spTree>
    <p:extLst>
      <p:ext uri="{BB962C8B-B14F-4D97-AF65-F5344CB8AC3E}">
        <p14:creationId xmlns:p14="http://schemas.microsoft.com/office/powerpoint/2010/main" val="3868536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8"/>
          <p:cNvSpPr>
            <a:spLocks noGrp="1" noChangeArrowheads="1"/>
          </p:cNvSpPr>
          <p:nvPr>
            <p:ph type="subTitle" idx="4294967295"/>
          </p:nvPr>
        </p:nvSpPr>
        <p:spPr>
          <a:xfrm>
            <a:off x="2133600" y="1066800"/>
            <a:ext cx="7696200" cy="4800600"/>
          </a:xfrm>
          <a:noFill/>
        </p:spPr>
        <p:txBody>
          <a:bodyPr/>
          <a:lstStyle/>
          <a:p>
            <a:pPr marL="609600" indent="-609600" algn="just">
              <a:buNone/>
            </a:pPr>
            <a:r>
              <a:rPr lang="en-US" smtClean="0"/>
              <a:t>	The role of fiscal policy in economic development cannot be over emphasized.  The importance of fiscal policy as an instrument of economic development was first envisaged by Keynes in his General theory wherein he showed that the total national income was an index of economic activity and brought out the relation of economic activity of total spending.</a:t>
            </a:r>
          </a:p>
        </p:txBody>
      </p:sp>
      <p:sp>
        <p:nvSpPr>
          <p:cNvPr id="134147" name="Slide Number Placeholder 3"/>
          <p:cNvSpPr>
            <a:spLocks noGrp="1"/>
          </p:cNvSpPr>
          <p:nvPr>
            <p:ph type="sldNum" sz="quarter" idx="12"/>
          </p:nvPr>
        </p:nvSpPr>
        <p:spPr bwMode="auto">
          <a:xfrm>
            <a:off x="4648200" y="6356351"/>
            <a:ext cx="2895600" cy="365125"/>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07619402-73E3-4D82-88F1-72797C38B5CA}" type="slidenum">
              <a:rPr lang="en-US" smtClean="0">
                <a:solidFill>
                  <a:schemeClr val="tx1"/>
                </a:solidFill>
                <a:latin typeface="Arial" charset="0"/>
              </a:rPr>
              <a:pPr algn="ctr" fontAlgn="base">
                <a:spcBef>
                  <a:spcPct val="0"/>
                </a:spcBef>
                <a:spcAft>
                  <a:spcPct val="0"/>
                </a:spcAft>
              </a:pPr>
              <a:t>68</a:t>
            </a:fld>
            <a:endParaRPr lang="en-US" smtClean="0">
              <a:solidFill>
                <a:schemeClr val="tx1"/>
              </a:solidFill>
              <a:latin typeface="Arial" charset="0"/>
            </a:endParaRPr>
          </a:p>
        </p:txBody>
      </p:sp>
    </p:spTree>
    <p:extLst>
      <p:ext uri="{BB962C8B-B14F-4D97-AF65-F5344CB8AC3E}">
        <p14:creationId xmlns:p14="http://schemas.microsoft.com/office/powerpoint/2010/main" val="128891787"/>
      </p:ext>
    </p:extLst>
  </p:cSld>
  <p:clrMapOvr>
    <a:masterClrMapping/>
  </p:clrMapOvr>
  <p:transition>
    <p:blinds/>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title"/>
          </p:nvPr>
        </p:nvSpPr>
        <p:spPr>
          <a:xfrm>
            <a:off x="1981200" y="122238"/>
            <a:ext cx="8229600" cy="563562"/>
          </a:xfrm>
        </p:spPr>
        <p:txBody>
          <a:bodyPr>
            <a:normAutofit fontScale="90000"/>
          </a:bodyPr>
          <a:lstStyle/>
          <a:p>
            <a:r>
              <a:rPr lang="en-US" sz="4000"/>
              <a:t>Cont with Economic Environment</a:t>
            </a:r>
          </a:p>
        </p:txBody>
      </p:sp>
      <p:sp>
        <p:nvSpPr>
          <p:cNvPr id="104451" name="Rectangle 3"/>
          <p:cNvSpPr>
            <a:spLocks noGrp="1"/>
          </p:cNvSpPr>
          <p:nvPr>
            <p:ph type="body" idx="1"/>
          </p:nvPr>
        </p:nvSpPr>
        <p:spPr>
          <a:xfrm>
            <a:off x="1676400" y="762000"/>
            <a:ext cx="8839200" cy="5867400"/>
          </a:xfrm>
        </p:spPr>
        <p:txBody>
          <a:bodyPr>
            <a:normAutofit fontScale="92500"/>
          </a:bodyPr>
          <a:lstStyle/>
          <a:p>
            <a:pPr>
              <a:defRPr/>
            </a:pPr>
            <a:r>
              <a:rPr lang="en-US" sz="2200" dirty="0"/>
              <a:t>Public Health: child mortality rate, more population in the lower age category result weaker work force </a:t>
            </a:r>
          </a:p>
          <a:p>
            <a:pPr>
              <a:defRPr/>
            </a:pPr>
            <a:r>
              <a:rPr lang="en-US" sz="2200" dirty="0"/>
              <a:t>Education: specialized &amp; skilled jobs can be there</a:t>
            </a:r>
          </a:p>
          <a:p>
            <a:pPr>
              <a:defRPr/>
            </a:pPr>
            <a:r>
              <a:rPr lang="en-US" sz="2200" dirty="0"/>
              <a:t>Interest rate</a:t>
            </a:r>
          </a:p>
          <a:p>
            <a:pPr algn="just">
              <a:defRPr/>
            </a:pPr>
            <a:r>
              <a:rPr lang="en-US" sz="2200" dirty="0"/>
              <a:t>Inflation rate &amp; Government policy: </a:t>
            </a:r>
          </a:p>
          <a:p>
            <a:pPr marL="457200" indent="-457200" algn="just">
              <a:buFont typeface="+mj-lt"/>
              <a:buAutoNum type="arabicPeriod"/>
              <a:defRPr/>
            </a:pPr>
            <a:r>
              <a:rPr lang="en-US" dirty="0"/>
              <a:t>Securing the most efficient and fractional allocation of economic resources.</a:t>
            </a:r>
          </a:p>
          <a:p>
            <a:pPr marL="609600" indent="-609600" algn="just">
              <a:buFont typeface="Wingdings" pitchFamily="2" charset="2"/>
              <a:buAutoNum type="arabicPeriod"/>
              <a:defRPr/>
            </a:pPr>
            <a:r>
              <a:rPr lang="en-US" dirty="0"/>
              <a:t>Accelerating the rate of capital formation.</a:t>
            </a:r>
          </a:p>
          <a:p>
            <a:pPr algn="just">
              <a:spcBef>
                <a:spcPts val="600"/>
              </a:spcBef>
              <a:buFontTx/>
              <a:buAutoNum type="romanUcPeriod"/>
              <a:defRPr/>
            </a:pPr>
            <a:r>
              <a:rPr lang="en-US" dirty="0"/>
              <a:t>Controlling inflation: </a:t>
            </a:r>
            <a:r>
              <a:rPr lang="en-US" sz="2000" dirty="0"/>
              <a:t>Reduction in Government spending and no change in tax rates</a:t>
            </a:r>
          </a:p>
          <a:p>
            <a:pPr algn="just">
              <a:spcBef>
                <a:spcPts val="600"/>
              </a:spcBef>
              <a:buFontTx/>
              <a:buAutoNum type="romanUcPeriod"/>
              <a:defRPr/>
            </a:pPr>
            <a:r>
              <a:rPr lang="en-US" sz="2000" dirty="0"/>
              <a:t>  Reduction in Government spending and increase in tax rates</a:t>
            </a:r>
          </a:p>
          <a:p>
            <a:pPr algn="just">
              <a:spcBef>
                <a:spcPts val="600"/>
              </a:spcBef>
              <a:buFontTx/>
              <a:buAutoNum type="romanUcPeriod"/>
              <a:defRPr/>
            </a:pPr>
            <a:r>
              <a:rPr lang="en-US" sz="2000" dirty="0"/>
              <a:t>  Rigid Government spending and increasing tax rates</a:t>
            </a:r>
          </a:p>
          <a:p>
            <a:pPr algn="just">
              <a:spcBef>
                <a:spcPts val="600"/>
              </a:spcBef>
              <a:buFontTx/>
              <a:buAutoNum type="romanUcPeriod"/>
              <a:defRPr/>
            </a:pPr>
            <a:r>
              <a:rPr lang="en-US" sz="2000" dirty="0"/>
              <a:t>  Reduction in Government spending and an equivalent reduction in taxes</a:t>
            </a:r>
          </a:p>
          <a:p>
            <a:pPr marL="609600" indent="-609600" algn="just">
              <a:buFont typeface="Wingdings" pitchFamily="2" charset="2"/>
              <a:buAutoNum type="arabicPeriod"/>
              <a:defRPr/>
            </a:pPr>
            <a:r>
              <a:rPr lang="en-US" dirty="0"/>
              <a:t>Attaining and maintaining full employment</a:t>
            </a:r>
            <a:r>
              <a:rPr lang="en-US" b="1" dirty="0"/>
              <a:t>.</a:t>
            </a:r>
            <a:endParaRPr lang="en-US" sz="2200" dirty="0"/>
          </a:p>
          <a:p>
            <a:pPr marL="0" indent="0">
              <a:buNone/>
              <a:defRPr/>
            </a:pPr>
            <a:endParaRPr lang="en-US" sz="2200" dirty="0"/>
          </a:p>
        </p:txBody>
      </p:sp>
    </p:spTree>
    <p:extLst>
      <p:ext uri="{BB962C8B-B14F-4D97-AF65-F5344CB8AC3E}">
        <p14:creationId xmlns:p14="http://schemas.microsoft.com/office/powerpoint/2010/main" val="2567373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093" y="618518"/>
            <a:ext cx="10904561" cy="881510"/>
          </a:xfrm>
        </p:spPr>
        <p:txBody>
          <a:bodyPr>
            <a:noAutofit/>
          </a:bodyPr>
          <a:lstStyle/>
          <a:p>
            <a:r>
              <a:rPr lang="en-IN" sz="3400" dirty="0" smtClean="0"/>
              <a:t>EXAMPLE OF AN AVERAGE WORKER AND A QUALIFIED WORKER</a:t>
            </a:r>
            <a:endParaRPr lang="en-IN" sz="3400" dirty="0"/>
          </a:p>
        </p:txBody>
      </p:sp>
      <p:sp>
        <p:nvSpPr>
          <p:cNvPr id="3" name="Content Placeholder 2"/>
          <p:cNvSpPr>
            <a:spLocks noGrp="1"/>
          </p:cNvSpPr>
          <p:nvPr>
            <p:ph idx="1"/>
          </p:nvPr>
        </p:nvSpPr>
        <p:spPr>
          <a:xfrm>
            <a:off x="655092" y="1910686"/>
            <a:ext cx="6237027" cy="2872269"/>
          </a:xfrm>
          <a:prstGeom prst="rect">
            <a:avLst/>
          </a:prstGeom>
          <a:solidFill>
            <a:schemeClr val="bg2"/>
          </a:solidFill>
        </p:spPr>
        <p:txBody>
          <a:bodyPr>
            <a:noAutofit/>
          </a:bodyPr>
          <a:lstStyle/>
          <a:p>
            <a:pPr algn="just"/>
            <a:r>
              <a:rPr lang="en-US" sz="2500" dirty="0"/>
              <a:t>A qualified worker is </a:t>
            </a:r>
            <a:r>
              <a:rPr lang="en-US" sz="2500" dirty="0" smtClean="0"/>
              <a:t>one </a:t>
            </a:r>
            <a:r>
              <a:rPr lang="en-US" sz="2500" dirty="0"/>
              <a:t>who is </a:t>
            </a:r>
            <a:r>
              <a:rPr lang="en-US" sz="2500" dirty="0" smtClean="0"/>
              <a:t>ACCEPTED as having the necessary PHYSICAL ATTRIBUTES, INTELLIGENCE AND EDUCATION and ACQUIRED SKILL and knowledge to carry out the WORK to </a:t>
            </a:r>
            <a:r>
              <a:rPr lang="en-US" sz="2500" dirty="0"/>
              <a:t>a</a:t>
            </a:r>
            <a:r>
              <a:rPr lang="en-US" sz="2500" dirty="0" smtClean="0"/>
              <a:t> SATISFATORY STANDARDS OF SAFETY, QUALITY AND QUANTITY.</a:t>
            </a:r>
          </a:p>
          <a:p>
            <a:pPr algn="just"/>
            <a:endParaRPr lang="en-IN" sz="2500" dirty="0"/>
          </a:p>
        </p:txBody>
      </p:sp>
      <p:sp>
        <p:nvSpPr>
          <p:cNvPr id="6" name="Date Placeholder 5"/>
          <p:cNvSpPr>
            <a:spLocks noGrp="1"/>
          </p:cNvSpPr>
          <p:nvPr>
            <p:ph type="dt" sz="half" idx="10"/>
          </p:nvPr>
        </p:nvSpPr>
        <p:spPr>
          <a:xfrm>
            <a:off x="7770811" y="6441209"/>
            <a:ext cx="2743200" cy="365125"/>
          </a:xfrm>
        </p:spPr>
        <p:txBody>
          <a:bodyPr/>
          <a:lstStyle/>
          <a:p>
            <a:fld id="{93A3B58A-78F7-4537-BDF2-4BC097851D99}" type="datetime1">
              <a:rPr lang="en-US" smtClean="0"/>
              <a:t>7/29/2024</a:t>
            </a:fld>
            <a:endParaRPr lang="en-IN" dirty="0"/>
          </a:p>
        </p:txBody>
      </p:sp>
      <p:sp>
        <p:nvSpPr>
          <p:cNvPr id="8" name="Footer Placeholder 7"/>
          <p:cNvSpPr>
            <a:spLocks noGrp="1"/>
          </p:cNvSpPr>
          <p:nvPr>
            <p:ph type="ftr" sz="quarter" idx="11"/>
          </p:nvPr>
        </p:nvSpPr>
        <p:spPr>
          <a:xfrm>
            <a:off x="61141" y="6441210"/>
            <a:ext cx="6672887" cy="365125"/>
          </a:xfrm>
        </p:spPr>
        <p:txBody>
          <a:bodyPr/>
          <a:lstStyle/>
          <a:p>
            <a:r>
              <a:rPr lang="en-IN" dirty="0" smtClean="0"/>
              <a:t>PM</a:t>
            </a:r>
            <a:endParaRPr lang="en-IN" dirty="0"/>
          </a:p>
        </p:txBody>
      </p:sp>
      <p:sp>
        <p:nvSpPr>
          <p:cNvPr id="9" name="Slide Number Placeholder 8"/>
          <p:cNvSpPr>
            <a:spLocks noGrp="1"/>
          </p:cNvSpPr>
          <p:nvPr>
            <p:ph type="sldNum" sz="quarter" idx="12"/>
          </p:nvPr>
        </p:nvSpPr>
        <p:spPr>
          <a:xfrm>
            <a:off x="11406291" y="6441208"/>
            <a:ext cx="764215" cy="365125"/>
          </a:xfrm>
        </p:spPr>
        <p:txBody>
          <a:bodyPr/>
          <a:lstStyle/>
          <a:p>
            <a:fld id="{ED5B85CF-30ED-4424-B0CE-77FF1E0A0CDC}" type="slidenum">
              <a:rPr lang="en-IN" smtClean="0"/>
              <a:pPr/>
              <a:t>7</a:t>
            </a:fld>
            <a:endParaRPr lang="en-IN" dirty="0"/>
          </a:p>
        </p:txBody>
      </p:sp>
      <p:pic>
        <p:nvPicPr>
          <p:cNvPr id="2050" name="Picture 2" descr="Ford Model A Production Begins at Rouge Assemb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571" y="1910686"/>
            <a:ext cx="4531083" cy="287227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5093" y="4858603"/>
            <a:ext cx="10904561" cy="1362987"/>
          </a:xfrm>
          <a:prstGeom prst="rect">
            <a:avLst/>
          </a:prstGeom>
          <a:solidFill>
            <a:schemeClr val="accent2">
              <a:lumMod val="60000"/>
              <a:lumOff val="40000"/>
            </a:schemeClr>
          </a:solidFill>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None/>
            </a:pPr>
            <a:r>
              <a:rPr lang="en-US" sz="2100" dirty="0" smtClean="0"/>
              <a:t>REASON: </a:t>
            </a:r>
          </a:p>
          <a:p>
            <a:pPr marL="0" indent="0" algn="ctr">
              <a:buNone/>
            </a:pPr>
            <a:r>
              <a:rPr lang="en-US" sz="2100" dirty="0" smtClean="0"/>
              <a:t>TO PRODUCE A quality PRODUCT AT A faster RATE. TO Reward THE worker With Several BENEFITS</a:t>
            </a:r>
            <a:endParaRPr lang="en-IN" sz="2100" dirty="0"/>
          </a:p>
        </p:txBody>
      </p:sp>
    </p:spTree>
    <p:extLst>
      <p:ext uri="{BB962C8B-B14F-4D97-AF65-F5344CB8AC3E}">
        <p14:creationId xmlns:p14="http://schemas.microsoft.com/office/powerpoint/2010/main" val="37573723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Slide Number Placeholder 4"/>
          <p:cNvSpPr>
            <a:spLocks noGrp="1"/>
          </p:cNvSpPr>
          <p:nvPr>
            <p:ph type="sldNum" sz="quarter" idx="12"/>
          </p:nvPr>
        </p:nvSpPr>
        <p:spPr bwMode="auto">
          <a:xfrm>
            <a:off x="4648200" y="6356351"/>
            <a:ext cx="2895600" cy="365125"/>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91318343-E7B0-41E4-BF4C-A3726AF19B19}" type="slidenum">
              <a:rPr lang="en-US" smtClean="0">
                <a:solidFill>
                  <a:schemeClr val="tx1"/>
                </a:solidFill>
                <a:latin typeface="Arial" charset="0"/>
              </a:rPr>
              <a:pPr algn="ctr" fontAlgn="base">
                <a:spcBef>
                  <a:spcPct val="0"/>
                </a:spcBef>
                <a:spcAft>
                  <a:spcPct val="0"/>
                </a:spcAft>
              </a:pPr>
              <a:t>70</a:t>
            </a:fld>
            <a:endParaRPr lang="en-US" smtClean="0">
              <a:solidFill>
                <a:schemeClr val="tx1"/>
              </a:solidFill>
              <a:latin typeface="Arial" charset="0"/>
            </a:endParaRPr>
          </a:p>
        </p:txBody>
      </p:sp>
      <p:sp>
        <p:nvSpPr>
          <p:cNvPr id="136195" name="Rectangle 46"/>
          <p:cNvSpPr>
            <a:spLocks noGrp="1" noRot="1" noChangeArrowheads="1"/>
          </p:cNvSpPr>
          <p:nvPr>
            <p:ph type="title"/>
          </p:nvPr>
        </p:nvSpPr>
        <p:spPr>
          <a:xfrm>
            <a:off x="1676400" y="277814"/>
            <a:ext cx="5715000" cy="712787"/>
          </a:xfrm>
        </p:spPr>
        <p:txBody>
          <a:bodyPr>
            <a:normAutofit fontScale="90000"/>
          </a:bodyPr>
          <a:lstStyle/>
          <a:p>
            <a:pPr algn="l" eaLnBrk="1" hangingPunct="1"/>
            <a:r>
              <a:rPr lang="en-US" smtClean="0"/>
              <a:t>Introduction</a:t>
            </a:r>
          </a:p>
        </p:txBody>
      </p:sp>
      <p:sp>
        <p:nvSpPr>
          <p:cNvPr id="6" name="Rectangle 3"/>
          <p:cNvSpPr txBox="1">
            <a:spLocks noChangeArrowheads="1"/>
          </p:cNvSpPr>
          <p:nvPr/>
        </p:nvSpPr>
        <p:spPr bwMode="auto">
          <a:xfrm>
            <a:off x="1981200" y="1676400"/>
            <a:ext cx="8229600" cy="4876800"/>
          </a:xfrm>
          <a:prstGeom prst="rect">
            <a:avLst/>
          </a:prstGeom>
          <a:noFill/>
          <a:ln w="9525">
            <a:noFill/>
            <a:miter lim="800000"/>
            <a:headEnd/>
            <a:tailEnd/>
          </a:ln>
          <a:effectLst/>
        </p:spPr>
        <p:txBody>
          <a:bodyPr/>
          <a:lstStyle/>
          <a:p>
            <a:pPr algn="just">
              <a:spcBef>
                <a:spcPct val="20000"/>
              </a:spcBef>
              <a:buClr>
                <a:schemeClr val="hlink"/>
              </a:buClr>
              <a:buSzPct val="70000"/>
              <a:defRPr/>
            </a:pPr>
            <a:r>
              <a:rPr lang="en-US" sz="3200" kern="0" dirty="0">
                <a:solidFill>
                  <a:schemeClr val="tx2"/>
                </a:solidFill>
                <a:effectLst>
                  <a:outerShdw blurRad="38100" dist="38100" dir="2700000" algn="tl">
                    <a:srgbClr val="000000"/>
                  </a:outerShdw>
                </a:effectLst>
              </a:rPr>
              <a:t>The Foreign Exchange Regulation Act (FERA) extends to whole of India including the State of Jammu &amp; Kashmir. It further applies to all citizens of India living out of India. It also extends to all branches and agencies of companies and corporations working outside India but registered in India.</a:t>
            </a:r>
          </a:p>
        </p:txBody>
      </p:sp>
    </p:spTree>
    <p:extLst>
      <p:ext uri="{BB962C8B-B14F-4D97-AF65-F5344CB8AC3E}">
        <p14:creationId xmlns:p14="http://schemas.microsoft.com/office/powerpoint/2010/main" val="1486077606"/>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Slide Number Placeholder 4"/>
          <p:cNvSpPr>
            <a:spLocks noGrp="1"/>
          </p:cNvSpPr>
          <p:nvPr>
            <p:ph type="sldNum" sz="quarter" idx="12"/>
          </p:nvPr>
        </p:nvSpPr>
        <p:spPr bwMode="auto">
          <a:xfrm>
            <a:off x="4648200" y="6356351"/>
            <a:ext cx="2895600" cy="365125"/>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9F0008EA-92E7-4F8D-A78A-959A8E33AC3A}" type="slidenum">
              <a:rPr lang="en-US" smtClean="0">
                <a:solidFill>
                  <a:schemeClr val="tx1"/>
                </a:solidFill>
                <a:latin typeface="Arial" charset="0"/>
              </a:rPr>
              <a:pPr algn="ctr" fontAlgn="base">
                <a:spcBef>
                  <a:spcPct val="0"/>
                </a:spcBef>
                <a:spcAft>
                  <a:spcPct val="0"/>
                </a:spcAft>
              </a:pPr>
              <a:t>71</a:t>
            </a:fld>
            <a:endParaRPr lang="en-US" smtClean="0">
              <a:solidFill>
                <a:schemeClr val="tx1"/>
              </a:solidFill>
              <a:latin typeface="Arial" charset="0"/>
            </a:endParaRPr>
          </a:p>
        </p:txBody>
      </p:sp>
      <p:sp>
        <p:nvSpPr>
          <p:cNvPr id="282626" name="Rectangle 2"/>
          <p:cNvSpPr>
            <a:spLocks noGrp="1" noRot="1" noChangeArrowheads="1"/>
          </p:cNvSpPr>
          <p:nvPr>
            <p:ph type="title"/>
          </p:nvPr>
        </p:nvSpPr>
        <p:spPr>
          <a:xfrm>
            <a:off x="1676400" y="277814"/>
            <a:ext cx="8458200" cy="1139825"/>
          </a:xfrm>
        </p:spPr>
        <p:txBody>
          <a:bodyPr/>
          <a:lstStyle/>
          <a:p>
            <a:pPr algn="l" eaLnBrk="1" hangingPunct="1"/>
            <a:r>
              <a:rPr lang="en-US" smtClean="0"/>
              <a:t>Objectives</a:t>
            </a:r>
          </a:p>
        </p:txBody>
      </p:sp>
      <p:sp>
        <p:nvSpPr>
          <p:cNvPr id="137220" name="Rectangle 3"/>
          <p:cNvSpPr>
            <a:spLocks noGrp="1" noChangeArrowheads="1"/>
          </p:cNvSpPr>
          <p:nvPr>
            <p:ph type="body" idx="1"/>
          </p:nvPr>
        </p:nvSpPr>
        <p:spPr>
          <a:xfrm>
            <a:off x="1981200" y="1219200"/>
            <a:ext cx="8305800" cy="5029200"/>
          </a:xfrm>
        </p:spPr>
        <p:txBody>
          <a:bodyPr/>
          <a:lstStyle/>
          <a:p>
            <a:pPr marL="0" indent="0">
              <a:spcBef>
                <a:spcPct val="0"/>
              </a:spcBef>
              <a:buFont typeface="Wingdings" pitchFamily="2" charset="2"/>
              <a:buChar char="v"/>
            </a:pPr>
            <a:r>
              <a:rPr lang="en-US" smtClean="0"/>
              <a:t>  Ensuring that all foreign exchange accruing to 	the country were properly accounted for.</a:t>
            </a:r>
          </a:p>
          <a:p>
            <a:pPr marL="0" indent="0">
              <a:spcBef>
                <a:spcPct val="0"/>
              </a:spcBef>
              <a:buFont typeface="Wingdings" pitchFamily="2" charset="2"/>
              <a:buChar char="v"/>
            </a:pPr>
            <a:r>
              <a:rPr lang="en-US" smtClean="0"/>
              <a:t>To regulate certain payments.</a:t>
            </a:r>
          </a:p>
          <a:p>
            <a:pPr marL="0" indent="0">
              <a:spcBef>
                <a:spcPct val="0"/>
              </a:spcBef>
              <a:buFont typeface="Wingdings" pitchFamily="2" charset="2"/>
              <a:buChar char="v"/>
            </a:pPr>
            <a:r>
              <a:rPr lang="en-US" smtClean="0"/>
              <a:t>To regulate import and export of currency.</a:t>
            </a:r>
          </a:p>
          <a:p>
            <a:pPr marL="0" indent="0">
              <a:spcBef>
                <a:spcPct val="0"/>
              </a:spcBef>
              <a:buFont typeface="Wingdings" pitchFamily="2" charset="2"/>
              <a:buChar char="v"/>
            </a:pPr>
            <a:r>
              <a:rPr lang="en-US" smtClean="0"/>
              <a:t>To ensure proper utilization of the foreign 	exchange resources of the country for 	economic development.</a:t>
            </a:r>
          </a:p>
          <a:p>
            <a:pPr marL="0" indent="0">
              <a:spcBef>
                <a:spcPct val="0"/>
              </a:spcBef>
              <a:buFont typeface="Wingdings" pitchFamily="2" charset="2"/>
              <a:buChar char="v"/>
            </a:pPr>
            <a:r>
              <a:rPr lang="en-US" smtClean="0"/>
              <a:t>To regulate holding of immovable property 	outside India.</a:t>
            </a:r>
          </a:p>
          <a:p>
            <a:pPr marL="0" indent="0">
              <a:spcBef>
                <a:spcPct val="0"/>
              </a:spcBef>
              <a:buFont typeface="Wingdings" pitchFamily="2" charset="2"/>
              <a:buChar char="v"/>
            </a:pPr>
            <a:r>
              <a:rPr lang="en-US" smtClean="0"/>
              <a:t>To regulate foreign companies.</a:t>
            </a:r>
          </a:p>
        </p:txBody>
      </p:sp>
    </p:spTree>
    <p:extLst>
      <p:ext uri="{BB962C8B-B14F-4D97-AF65-F5344CB8AC3E}">
        <p14:creationId xmlns:p14="http://schemas.microsoft.com/office/powerpoint/2010/main" val="51676223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82626"/>
                                        </p:tgtEl>
                                        <p:attrNameLst>
                                          <p:attrName>style.visibility</p:attrName>
                                        </p:attrNameLst>
                                      </p:cBhvr>
                                      <p:to>
                                        <p:strVal val="visible"/>
                                      </p:to>
                                    </p:set>
                                    <p:animEffect transition="in" filter="fade">
                                      <p:cBhvr>
                                        <p:cTn id="7" dur="1000"/>
                                        <p:tgtEl>
                                          <p:spTgt spid="282626"/>
                                        </p:tgtEl>
                                      </p:cBhvr>
                                    </p:animEffect>
                                    <p:anim calcmode="lin" valueType="num">
                                      <p:cBhvr>
                                        <p:cTn id="8" dur="1000" fill="hold"/>
                                        <p:tgtEl>
                                          <p:spTgt spid="282626"/>
                                        </p:tgtEl>
                                        <p:attrNameLst>
                                          <p:attrName>ppt_x</p:attrName>
                                        </p:attrNameLst>
                                      </p:cBhvr>
                                      <p:tavLst>
                                        <p:tav tm="0">
                                          <p:val>
                                            <p:strVal val="#ppt_x"/>
                                          </p:val>
                                        </p:tav>
                                        <p:tav tm="100000">
                                          <p:val>
                                            <p:strVal val="#ppt_x"/>
                                          </p:val>
                                        </p:tav>
                                      </p:tavLst>
                                    </p:anim>
                                    <p:anim calcmode="lin" valueType="num">
                                      <p:cBhvr>
                                        <p:cTn id="9" dur="898" decel="100000" fill="hold"/>
                                        <p:tgtEl>
                                          <p:spTgt spid="282626"/>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2826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Slide Number Placeholder 4"/>
          <p:cNvSpPr>
            <a:spLocks noGrp="1"/>
          </p:cNvSpPr>
          <p:nvPr>
            <p:ph type="sldNum" sz="quarter" idx="12"/>
          </p:nvPr>
        </p:nvSpPr>
        <p:spPr bwMode="auto">
          <a:xfrm>
            <a:off x="4648200" y="6356351"/>
            <a:ext cx="2895600" cy="365125"/>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15EC2CA4-C289-4880-978C-40A50B25715A}" type="slidenum">
              <a:rPr lang="en-US" smtClean="0">
                <a:solidFill>
                  <a:schemeClr val="tx1"/>
                </a:solidFill>
                <a:latin typeface="Arial" charset="0"/>
              </a:rPr>
              <a:pPr algn="ctr" fontAlgn="base">
                <a:spcBef>
                  <a:spcPct val="0"/>
                </a:spcBef>
                <a:spcAft>
                  <a:spcPct val="0"/>
                </a:spcAft>
              </a:pPr>
              <a:t>72</a:t>
            </a:fld>
            <a:endParaRPr lang="en-US" smtClean="0">
              <a:solidFill>
                <a:schemeClr val="tx1"/>
              </a:solidFill>
              <a:latin typeface="Arial" charset="0"/>
            </a:endParaRPr>
          </a:p>
        </p:txBody>
      </p:sp>
      <p:sp>
        <p:nvSpPr>
          <p:cNvPr id="138243" name="Rectangle 46"/>
          <p:cNvSpPr>
            <a:spLocks noGrp="1" noRot="1" noChangeArrowheads="1"/>
          </p:cNvSpPr>
          <p:nvPr>
            <p:ph type="title"/>
          </p:nvPr>
        </p:nvSpPr>
        <p:spPr>
          <a:xfrm>
            <a:off x="1676400" y="277814"/>
            <a:ext cx="8382000" cy="712787"/>
          </a:xfrm>
        </p:spPr>
        <p:txBody>
          <a:bodyPr>
            <a:normAutofit fontScale="90000"/>
          </a:bodyPr>
          <a:lstStyle/>
          <a:p>
            <a:pPr algn="l" eaLnBrk="1" hangingPunct="1"/>
            <a:r>
              <a:rPr lang="en-US" smtClean="0"/>
              <a:t>Introduction</a:t>
            </a:r>
          </a:p>
        </p:txBody>
      </p:sp>
      <p:sp>
        <p:nvSpPr>
          <p:cNvPr id="138244" name="Rectangle 3"/>
          <p:cNvSpPr txBox="1">
            <a:spLocks noChangeArrowheads="1"/>
          </p:cNvSpPr>
          <p:nvPr/>
        </p:nvSpPr>
        <p:spPr bwMode="auto">
          <a:xfrm>
            <a:off x="2057400" y="1600200"/>
            <a:ext cx="7467600" cy="2743200"/>
          </a:xfrm>
          <a:prstGeom prst="rect">
            <a:avLst/>
          </a:prstGeom>
          <a:noFill/>
          <a:ln w="9525">
            <a:noFill/>
            <a:miter lim="800000"/>
            <a:headEnd/>
            <a:tailEnd/>
          </a:ln>
        </p:spPr>
        <p:txBody>
          <a:bodyPr/>
          <a:lstStyle/>
          <a:p>
            <a:pPr algn="just">
              <a:spcBef>
                <a:spcPct val="20000"/>
              </a:spcBef>
              <a:buClr>
                <a:schemeClr val="hlink"/>
              </a:buClr>
              <a:buSzPct val="70000"/>
            </a:pPr>
            <a:r>
              <a:rPr lang="en-US" sz="3200" b="1">
                <a:latin typeface="Garamond" pitchFamily="18" charset="0"/>
              </a:rPr>
              <a:t>The stock exchange or market is a place where stocks, shares and other long term commitment or investment are bought and sold.</a:t>
            </a:r>
          </a:p>
        </p:txBody>
      </p:sp>
    </p:spTree>
    <p:extLst>
      <p:ext uri="{BB962C8B-B14F-4D97-AF65-F5344CB8AC3E}">
        <p14:creationId xmlns:p14="http://schemas.microsoft.com/office/powerpoint/2010/main" val="2905103576"/>
      </p:ext>
    </p:extLst>
  </p:cSld>
  <p:clrMapOvr>
    <a:masterClrMapping/>
  </p:clrMapOvr>
  <p:transition>
    <p:comb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Rectangle 15"/>
          <p:cNvSpPr>
            <a:spLocks noGrp="1" noChangeArrowheads="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51B6D6D-886C-437E-A4F1-6710342A055F}" type="slidenum">
              <a:rPr lang="en-US" smtClean="0">
                <a:solidFill>
                  <a:schemeClr val="tx1"/>
                </a:solidFill>
                <a:latin typeface="Arial" charset="0"/>
              </a:rPr>
              <a:pPr fontAlgn="base">
                <a:spcBef>
                  <a:spcPct val="0"/>
                </a:spcBef>
                <a:spcAft>
                  <a:spcPct val="0"/>
                </a:spcAft>
              </a:pPr>
              <a:t>73</a:t>
            </a:fld>
            <a:endParaRPr lang="en-US" smtClean="0">
              <a:solidFill>
                <a:schemeClr val="tx1"/>
              </a:solidFill>
              <a:latin typeface="Arial" charset="0"/>
            </a:endParaRPr>
          </a:p>
        </p:txBody>
      </p:sp>
      <p:sp>
        <p:nvSpPr>
          <p:cNvPr id="139267" name="Rectangle 13"/>
          <p:cNvSpPr>
            <a:spLocks noGrp="1" noRot="1" noChangeArrowheads="1"/>
          </p:cNvSpPr>
          <p:nvPr>
            <p:ph type="title" idx="4294967295"/>
          </p:nvPr>
        </p:nvSpPr>
        <p:spPr>
          <a:xfrm>
            <a:off x="1981200" y="762000"/>
            <a:ext cx="8229600" cy="4800600"/>
          </a:xfrm>
          <a:noFill/>
        </p:spPr>
        <p:txBody>
          <a:bodyPr/>
          <a:lstStyle/>
          <a:p>
            <a:pPr marL="838200" indent="-838200" algn="just"/>
            <a:r>
              <a:rPr lang="en-US" sz="4000"/>
              <a:t>Definition</a:t>
            </a:r>
            <a:br>
              <a:rPr lang="en-US" sz="4000"/>
            </a:br>
            <a:r>
              <a:rPr lang="en-US" sz="3600"/>
              <a:t>Stock Exchange as a “a association, organization or body of individuals, whether incorporated or not, established for the purpose of assisting, regulating and controlling, business in buying, selling and dealing in securities”. </a:t>
            </a:r>
          </a:p>
        </p:txBody>
      </p:sp>
    </p:spTree>
    <p:extLst>
      <p:ext uri="{BB962C8B-B14F-4D97-AF65-F5344CB8AC3E}">
        <p14:creationId xmlns:p14="http://schemas.microsoft.com/office/powerpoint/2010/main" val="2874323434"/>
      </p:ext>
    </p:extLst>
  </p:cSld>
  <p:clrMapOvr>
    <a:masterClrMapping/>
  </p:clrMapOvr>
  <p:transition>
    <p:blinds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25924170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p:nvPr>
        </p:nvSpPr>
        <p:spPr/>
        <p:txBody>
          <a:bodyPr/>
          <a:lstStyle/>
          <a:p>
            <a:r>
              <a:rPr lang="en-US" smtClean="0"/>
              <a:t>Impact of Technology change?</a:t>
            </a:r>
          </a:p>
        </p:txBody>
      </p:sp>
      <p:sp>
        <p:nvSpPr>
          <p:cNvPr id="141315" name="Rectangle 3"/>
          <p:cNvSpPr>
            <a:spLocks noGrp="1"/>
          </p:cNvSpPr>
          <p:nvPr>
            <p:ph type="body" idx="1"/>
          </p:nvPr>
        </p:nvSpPr>
        <p:spPr/>
        <p:txBody>
          <a:bodyPr/>
          <a:lstStyle/>
          <a:p>
            <a:r>
              <a:rPr lang="en-US" smtClean="0"/>
              <a:t>Improved products, new product, cost reduction for the process </a:t>
            </a:r>
          </a:p>
          <a:p>
            <a:r>
              <a:rPr lang="en-US" smtClean="0"/>
              <a:t>Can yield very trifling Changes </a:t>
            </a:r>
          </a:p>
          <a:p>
            <a:r>
              <a:rPr lang="en-US" smtClean="0"/>
              <a:t>Optical microscope to modern electronic microscope results valuable discoveries </a:t>
            </a:r>
          </a:p>
          <a:p>
            <a:r>
              <a:rPr lang="en-US" smtClean="0"/>
              <a:t>Internet population got a saturated figure in Europe but gaining momentum in Asia Pacific countries    </a:t>
            </a:r>
          </a:p>
        </p:txBody>
      </p:sp>
    </p:spTree>
    <p:extLst>
      <p:ext uri="{BB962C8B-B14F-4D97-AF65-F5344CB8AC3E}">
        <p14:creationId xmlns:p14="http://schemas.microsoft.com/office/powerpoint/2010/main" val="10345685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title"/>
          </p:nvPr>
        </p:nvSpPr>
        <p:spPr/>
        <p:txBody>
          <a:bodyPr/>
          <a:lstStyle/>
          <a:p>
            <a:r>
              <a:rPr lang="en-US" sz="4000"/>
              <a:t>Market Structure and Technological Change</a:t>
            </a:r>
          </a:p>
        </p:txBody>
      </p:sp>
      <p:sp>
        <p:nvSpPr>
          <p:cNvPr id="142339" name="Rectangle 3"/>
          <p:cNvSpPr>
            <a:spLocks noGrp="1"/>
          </p:cNvSpPr>
          <p:nvPr>
            <p:ph type="body" idx="1"/>
          </p:nvPr>
        </p:nvSpPr>
        <p:spPr/>
        <p:txBody>
          <a:bodyPr/>
          <a:lstStyle/>
          <a:p>
            <a:r>
              <a:rPr lang="en-US" smtClean="0"/>
              <a:t>Bell company and its patent; available technology was very costly (due to the need of copper wires). Competition turned to monopoly</a:t>
            </a:r>
          </a:p>
          <a:p>
            <a:r>
              <a:rPr lang="en-US" smtClean="0"/>
              <a:t>Micro wave technology brought threat for AT&amp;T (when it was first offered its service to St Louise to Chicago)</a:t>
            </a:r>
          </a:p>
          <a:p>
            <a:r>
              <a:rPr lang="en-US" smtClean="0"/>
              <a:t>Satellite and fiber optics have emerged  </a:t>
            </a:r>
          </a:p>
        </p:txBody>
      </p:sp>
    </p:spTree>
    <p:extLst>
      <p:ext uri="{BB962C8B-B14F-4D97-AF65-F5344CB8AC3E}">
        <p14:creationId xmlns:p14="http://schemas.microsoft.com/office/powerpoint/2010/main" val="24025475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25317026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p:cNvSpPr>
          <p:nvPr>
            <p:ph type="title"/>
          </p:nvPr>
        </p:nvSpPr>
        <p:spPr/>
        <p:txBody>
          <a:bodyPr/>
          <a:lstStyle/>
          <a:p>
            <a:r>
              <a:rPr lang="en-US" smtClean="0"/>
              <a:t>Demography means?</a:t>
            </a:r>
          </a:p>
        </p:txBody>
      </p:sp>
      <p:sp>
        <p:nvSpPr>
          <p:cNvPr id="144387" name="Rectangle 3"/>
          <p:cNvSpPr>
            <a:spLocks noGrp="1"/>
          </p:cNvSpPr>
          <p:nvPr>
            <p:ph type="body" idx="1"/>
          </p:nvPr>
        </p:nvSpPr>
        <p:spPr/>
        <p:txBody>
          <a:bodyPr/>
          <a:lstStyle/>
          <a:p>
            <a:r>
              <a:rPr lang="en-US" smtClean="0"/>
              <a:t>Estimated value of the population after one or more years</a:t>
            </a:r>
          </a:p>
          <a:p>
            <a:r>
              <a:rPr lang="en-US" smtClean="0"/>
              <a:t>Trend shows the developed country like US has an increasing growth in higher age groups and lower birth rates. More wealth means more knowledgeable population, needs will be more </a:t>
            </a:r>
          </a:p>
        </p:txBody>
      </p:sp>
    </p:spTree>
    <p:extLst>
      <p:ext uri="{BB962C8B-B14F-4D97-AF65-F5344CB8AC3E}">
        <p14:creationId xmlns:p14="http://schemas.microsoft.com/office/powerpoint/2010/main" val="38821530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Slide Number Placeholder 4"/>
          <p:cNvSpPr>
            <a:spLocks noGrp="1"/>
          </p:cNvSpPr>
          <p:nvPr>
            <p:ph type="sldNum" sz="quarter" idx="12"/>
          </p:nvPr>
        </p:nvSpPr>
        <p:spPr bwMode="auto">
          <a:xfrm>
            <a:off x="4648200" y="6356351"/>
            <a:ext cx="2895600" cy="365125"/>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59CB917B-3DE4-422A-9F37-9008098E678E}" type="slidenum">
              <a:rPr lang="en-US" smtClean="0">
                <a:solidFill>
                  <a:schemeClr val="tx1"/>
                </a:solidFill>
                <a:latin typeface="Arial" charset="0"/>
              </a:rPr>
              <a:pPr algn="ctr" fontAlgn="base">
                <a:spcBef>
                  <a:spcPct val="0"/>
                </a:spcBef>
                <a:spcAft>
                  <a:spcPct val="0"/>
                </a:spcAft>
              </a:pPr>
              <a:t>79</a:t>
            </a:fld>
            <a:endParaRPr lang="en-US" smtClean="0">
              <a:solidFill>
                <a:schemeClr val="tx1"/>
              </a:solidFill>
              <a:latin typeface="Arial" charset="0"/>
            </a:endParaRPr>
          </a:p>
        </p:txBody>
      </p:sp>
      <p:sp>
        <p:nvSpPr>
          <p:cNvPr id="145411" name="Rectangle 46"/>
          <p:cNvSpPr>
            <a:spLocks noGrp="1" noRot="1" noChangeArrowheads="1"/>
          </p:cNvSpPr>
          <p:nvPr>
            <p:ph type="title"/>
          </p:nvPr>
        </p:nvSpPr>
        <p:spPr>
          <a:xfrm>
            <a:off x="1676400" y="277814"/>
            <a:ext cx="8686800" cy="712787"/>
          </a:xfrm>
        </p:spPr>
        <p:txBody>
          <a:bodyPr/>
          <a:lstStyle/>
          <a:p>
            <a:pPr algn="l" eaLnBrk="1" hangingPunct="1"/>
            <a:r>
              <a:rPr lang="en-US" sz="4000"/>
              <a:t>Role of Government in the Economy</a:t>
            </a:r>
          </a:p>
        </p:txBody>
      </p:sp>
      <p:sp>
        <p:nvSpPr>
          <p:cNvPr id="6" name="Rectangle 3"/>
          <p:cNvSpPr txBox="1">
            <a:spLocks noChangeArrowheads="1"/>
          </p:cNvSpPr>
          <p:nvPr/>
        </p:nvSpPr>
        <p:spPr bwMode="auto">
          <a:xfrm>
            <a:off x="1981200" y="1219200"/>
            <a:ext cx="8229600" cy="4038600"/>
          </a:xfrm>
          <a:prstGeom prst="rect">
            <a:avLst/>
          </a:prstGeom>
          <a:noFill/>
          <a:ln w="9525">
            <a:noFill/>
            <a:miter lim="800000"/>
            <a:headEnd/>
            <a:tailEnd/>
          </a:ln>
          <a:effec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just">
              <a:spcBef>
                <a:spcPct val="20000"/>
              </a:spcBef>
              <a:buClr>
                <a:schemeClr val="hlink"/>
              </a:buClr>
              <a:buSzPct val="70000"/>
              <a:defRPr/>
            </a:pPr>
            <a:r>
              <a:rPr lang="en-US" sz="3200">
                <a:solidFill>
                  <a:schemeClr val="tx2"/>
                </a:solidFill>
                <a:effectLst>
                  <a:outerShdw blurRad="38100" dist="38100" dir="2700000" algn="tl">
                    <a:srgbClr val="000000"/>
                  </a:outerShdw>
                </a:effectLst>
              </a:rPr>
              <a:t>Government performs the regulatory role. It regulates the economy through direct control and indirect control. The indirect controls are usually exercised through various fiscal and monetary policies. The direct controls over the economy include industrial licensing and price and distribution controls. The, government also controls the monopoly and unfair trade practices.</a:t>
            </a:r>
          </a:p>
        </p:txBody>
      </p:sp>
    </p:spTree>
    <p:extLst>
      <p:ext uri="{BB962C8B-B14F-4D97-AF65-F5344CB8AC3E}">
        <p14:creationId xmlns:p14="http://schemas.microsoft.com/office/powerpoint/2010/main" val="2936389661"/>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46"/>
          <p:cNvSpPr>
            <a:spLocks noGrp="1" noRot="1" noChangeArrowheads="1"/>
          </p:cNvSpPr>
          <p:nvPr>
            <p:ph type="title"/>
          </p:nvPr>
        </p:nvSpPr>
        <p:spPr>
          <a:xfrm>
            <a:off x="1676400" y="277814"/>
            <a:ext cx="2133600" cy="484187"/>
          </a:xfrm>
        </p:spPr>
        <p:txBody>
          <a:bodyPr>
            <a:normAutofit fontScale="90000"/>
          </a:bodyPr>
          <a:lstStyle/>
          <a:p>
            <a:pPr eaLnBrk="1" hangingPunct="1"/>
            <a:r>
              <a:rPr lang="en-US" altLang="en-US" smtClean="0"/>
              <a:t/>
            </a:r>
            <a:br>
              <a:rPr lang="en-US" altLang="en-US" smtClean="0"/>
            </a:br>
            <a:endParaRPr lang="en-US" altLang="en-US" smtClean="0"/>
          </a:p>
        </p:txBody>
      </p:sp>
      <p:sp>
        <p:nvSpPr>
          <p:cNvPr id="61443" name="Rectangle 3"/>
          <p:cNvSpPr>
            <a:spLocks noGrp="1" noChangeArrowheads="1"/>
          </p:cNvSpPr>
          <p:nvPr>
            <p:ph idx="1"/>
          </p:nvPr>
        </p:nvSpPr>
        <p:spPr>
          <a:xfrm>
            <a:off x="3728113" y="-32810"/>
            <a:ext cx="5017827" cy="621248"/>
          </a:xfrm>
          <a:prstGeom prst="rect">
            <a:avLst/>
          </a:prstGeom>
          <a:solidFill>
            <a:schemeClr val="bg1"/>
          </a:solidFill>
        </p:spPr>
        <p:txBody>
          <a:bodyPr>
            <a:normAutofit fontScale="92500" lnSpcReduction="10000"/>
          </a:bodyPr>
          <a:lstStyle/>
          <a:p>
            <a:pPr algn="ctr" eaLnBrk="1" hangingPunct="1">
              <a:lnSpc>
                <a:spcPct val="90000"/>
              </a:lnSpc>
              <a:buFont typeface="Wingdings" pitchFamily="2" charset="2"/>
              <a:buNone/>
            </a:pPr>
            <a:r>
              <a:rPr lang="en-US" altLang="en-US" sz="4500" dirty="0">
                <a:solidFill>
                  <a:schemeClr val="tx2"/>
                </a:solidFill>
              </a:rPr>
              <a:t>Introduction</a:t>
            </a:r>
            <a:endParaRPr lang="en-US" altLang="en-US" sz="4500" dirty="0"/>
          </a:p>
        </p:txBody>
      </p:sp>
      <p:sp>
        <p:nvSpPr>
          <p:cNvPr id="3" name="Date Placeholder 2"/>
          <p:cNvSpPr>
            <a:spLocks noGrp="1"/>
          </p:cNvSpPr>
          <p:nvPr>
            <p:ph type="dt" sz="half" idx="10"/>
          </p:nvPr>
        </p:nvSpPr>
        <p:spPr>
          <a:xfrm>
            <a:off x="8595614" y="6433302"/>
            <a:ext cx="1600200" cy="279400"/>
          </a:xfrm>
        </p:spPr>
        <p:txBody>
          <a:bodyPr/>
          <a:lstStyle/>
          <a:p>
            <a:fld id="{20FCB7C8-14AC-4C83-95BA-817164780EF9}" type="datetime1">
              <a:rPr lang="en-US" smtClean="0"/>
              <a:t>7/29/2024</a:t>
            </a:fld>
            <a:endParaRPr lang="en-IN"/>
          </a:p>
        </p:txBody>
      </p:sp>
      <p:sp>
        <p:nvSpPr>
          <p:cNvPr id="4" name="Footer Placeholder 3"/>
          <p:cNvSpPr>
            <a:spLocks noGrp="1"/>
          </p:cNvSpPr>
          <p:nvPr>
            <p:ph type="ftr" sz="quarter" idx="11"/>
          </p:nvPr>
        </p:nvSpPr>
        <p:spPr>
          <a:xfrm>
            <a:off x="157050" y="6428374"/>
            <a:ext cx="7305900" cy="279400"/>
          </a:xfrm>
        </p:spPr>
        <p:txBody>
          <a:bodyPr/>
          <a:lstStyle/>
          <a:p>
            <a:r>
              <a:rPr lang="en-IN" smtClean="0"/>
              <a:t>PM</a:t>
            </a:r>
            <a:endParaRPr lang="en-IN"/>
          </a:p>
        </p:txBody>
      </p:sp>
      <p:sp>
        <p:nvSpPr>
          <p:cNvPr id="5" name="Slide Number Placeholder 4"/>
          <p:cNvSpPr>
            <a:spLocks noGrp="1"/>
          </p:cNvSpPr>
          <p:nvPr>
            <p:ph type="sldNum" sz="quarter" idx="12"/>
          </p:nvPr>
        </p:nvSpPr>
        <p:spPr>
          <a:xfrm>
            <a:off x="11159119" y="6557819"/>
            <a:ext cx="542697" cy="279400"/>
          </a:xfrm>
        </p:spPr>
        <p:txBody>
          <a:bodyPr/>
          <a:lstStyle/>
          <a:p>
            <a:fld id="{ED5B85CF-30ED-4424-B0CE-77FF1E0A0CDC}" type="slidenum">
              <a:rPr lang="en-IN" smtClean="0"/>
              <a:pPr/>
              <a:t>8</a:t>
            </a:fld>
            <a:endParaRPr lang="en-IN"/>
          </a:p>
        </p:txBody>
      </p:sp>
      <p:sp>
        <p:nvSpPr>
          <p:cNvPr id="6" name="Rectangle 3"/>
          <p:cNvSpPr txBox="1">
            <a:spLocks noChangeArrowheads="1"/>
          </p:cNvSpPr>
          <p:nvPr/>
        </p:nvSpPr>
        <p:spPr bwMode="auto">
          <a:xfrm>
            <a:off x="623392" y="665333"/>
            <a:ext cx="5613635" cy="5548952"/>
          </a:xfrm>
          <a:prstGeom prst="rect">
            <a:avLst/>
          </a:prstGeom>
          <a:solidFill>
            <a:schemeClr val="accent1">
              <a:lumMod val="20000"/>
              <a:lumOff val="80000"/>
            </a:schemeClr>
          </a:solidFill>
          <a:ln>
            <a:headEnd/>
            <a:tailEnd/>
          </a:ln>
        </p:spPr>
        <p:style>
          <a:lnRef idx="1">
            <a:schemeClr val="accent3"/>
          </a:lnRef>
          <a:fillRef idx="2">
            <a:schemeClr val="accent3"/>
          </a:fillRef>
          <a:effectRef idx="1">
            <a:schemeClr val="accent3"/>
          </a:effectRef>
          <a:fontRef idx="minor">
            <a:schemeClr val="dk1"/>
          </a:fontRef>
        </p:style>
        <p:txBody>
          <a:bodyPr/>
          <a:lstStyle/>
          <a:p>
            <a:pPr algn="just">
              <a:spcBef>
                <a:spcPct val="20000"/>
              </a:spcBef>
              <a:buClr>
                <a:schemeClr val="hlink"/>
              </a:buClr>
              <a:buSzPct val="70000"/>
              <a:defRPr/>
            </a:pPr>
            <a:r>
              <a:rPr lang="en-US" sz="2500" kern="0" dirty="0">
                <a:solidFill>
                  <a:schemeClr val="tx1"/>
                </a:solidFill>
                <a:effectLst>
                  <a:outerShdw blurRad="38100" dist="38100" dir="2700000" algn="tl">
                    <a:srgbClr val="000000"/>
                  </a:outerShdw>
                </a:effectLst>
                <a:latin typeface="+mj-lt"/>
              </a:rPr>
              <a:t>The Term ‘Business’ means all those human activities which are performed for making profits. Business includes purchase of goods with the object of selling them at profit. </a:t>
            </a:r>
          </a:p>
          <a:p>
            <a:pPr algn="just">
              <a:spcBef>
                <a:spcPct val="20000"/>
              </a:spcBef>
              <a:buClr>
                <a:schemeClr val="hlink"/>
              </a:buClr>
              <a:buSzPct val="70000"/>
              <a:defRPr/>
            </a:pPr>
            <a:r>
              <a:rPr lang="en-IN" sz="2500" dirty="0" smtClean="0">
                <a:solidFill>
                  <a:schemeClr val="tx1"/>
                </a:solidFill>
                <a:latin typeface="+mj-lt"/>
              </a:rPr>
              <a:t> </a:t>
            </a:r>
            <a:r>
              <a:rPr lang="en-IN" sz="2500" dirty="0" smtClean="0">
                <a:solidFill>
                  <a:srgbClr val="FF0000"/>
                </a:solidFill>
                <a:latin typeface="+mj-lt"/>
              </a:rPr>
              <a:t>A</a:t>
            </a:r>
            <a:r>
              <a:rPr lang="en-IN" sz="2500" dirty="0">
                <a:solidFill>
                  <a:srgbClr val="FF0000"/>
                </a:solidFill>
                <a:latin typeface="+mj-lt"/>
              </a:rPr>
              <a:t> </a:t>
            </a:r>
            <a:r>
              <a:rPr lang="en-IN" sz="2500" b="1" dirty="0">
                <a:solidFill>
                  <a:srgbClr val="FF0000"/>
                </a:solidFill>
                <a:latin typeface="+mj-lt"/>
              </a:rPr>
              <a:t>business</a:t>
            </a:r>
            <a:r>
              <a:rPr lang="en-IN" sz="2500" dirty="0">
                <a:solidFill>
                  <a:srgbClr val="FF0000"/>
                </a:solidFill>
                <a:latin typeface="+mj-lt"/>
              </a:rPr>
              <a:t>, known as an </a:t>
            </a:r>
            <a:r>
              <a:rPr lang="en-IN" sz="2500" b="1" dirty="0">
                <a:solidFill>
                  <a:srgbClr val="FF0000"/>
                </a:solidFill>
                <a:latin typeface="+mj-lt"/>
              </a:rPr>
              <a:t>enterprise</a:t>
            </a:r>
            <a:r>
              <a:rPr lang="en-IN" sz="2500" dirty="0">
                <a:solidFill>
                  <a:srgbClr val="FF0000"/>
                </a:solidFill>
                <a:latin typeface="+mj-lt"/>
              </a:rPr>
              <a:t> or a </a:t>
            </a:r>
            <a:r>
              <a:rPr lang="en-IN" sz="2500" b="1" dirty="0">
                <a:solidFill>
                  <a:srgbClr val="FF0000"/>
                </a:solidFill>
                <a:latin typeface="+mj-lt"/>
              </a:rPr>
              <a:t>firm</a:t>
            </a:r>
            <a:r>
              <a:rPr lang="en-IN" sz="2500" dirty="0">
                <a:solidFill>
                  <a:srgbClr val="FF0000"/>
                </a:solidFill>
                <a:latin typeface="+mj-lt"/>
              </a:rPr>
              <a:t>, is an</a:t>
            </a:r>
            <a:r>
              <a:rPr lang="en-IN" sz="2500" dirty="0">
                <a:solidFill>
                  <a:schemeClr val="tx1"/>
                </a:solidFill>
                <a:latin typeface="+mj-lt"/>
              </a:rPr>
              <a:t> ORGANIZATION</a:t>
            </a:r>
            <a:r>
              <a:rPr lang="en-IN" sz="2500" dirty="0">
                <a:solidFill>
                  <a:srgbClr val="FF0000"/>
                </a:solidFill>
                <a:latin typeface="+mj-lt"/>
              </a:rPr>
              <a:t> involved in the </a:t>
            </a:r>
            <a:r>
              <a:rPr lang="en-IN" sz="2500" dirty="0">
                <a:solidFill>
                  <a:schemeClr val="tx1"/>
                </a:solidFill>
                <a:latin typeface="+mj-lt"/>
              </a:rPr>
              <a:t>TRADE</a:t>
            </a:r>
            <a:r>
              <a:rPr lang="en-IN" sz="2500" dirty="0">
                <a:solidFill>
                  <a:srgbClr val="FF0000"/>
                </a:solidFill>
                <a:latin typeface="+mj-lt"/>
              </a:rPr>
              <a:t> of GOODS, SERVICE, or both to CUSTOMERS.</a:t>
            </a:r>
            <a:endParaRPr lang="en-US" sz="2500" kern="0" dirty="0">
              <a:solidFill>
                <a:srgbClr val="FF0000"/>
              </a:solidFill>
              <a:effectLst>
                <a:outerShdw blurRad="38100" dist="38100" dir="2700000" algn="tl">
                  <a:srgbClr val="000000"/>
                </a:outerShdw>
              </a:effectLst>
              <a:latin typeface="+mj-lt"/>
            </a:endParaRPr>
          </a:p>
          <a:p>
            <a:pPr algn="just">
              <a:spcBef>
                <a:spcPct val="20000"/>
              </a:spcBef>
              <a:buClr>
                <a:schemeClr val="hlink"/>
              </a:buClr>
              <a:buSzPct val="70000"/>
              <a:defRPr/>
            </a:pPr>
            <a:r>
              <a:rPr lang="en-IN" sz="2500" b="1" dirty="0">
                <a:solidFill>
                  <a:schemeClr val="tx1"/>
                </a:solidFill>
              </a:rPr>
              <a:t>Trade</a:t>
            </a:r>
            <a:r>
              <a:rPr lang="en-IN" sz="2500" dirty="0">
                <a:solidFill>
                  <a:schemeClr val="tx1"/>
                </a:solidFill>
              </a:rPr>
              <a:t>, also called goods exchange economy, is to </a:t>
            </a:r>
            <a:r>
              <a:rPr lang="en-IN" sz="2500" dirty="0" smtClean="0">
                <a:solidFill>
                  <a:schemeClr val="tx1"/>
                </a:solidFill>
              </a:rPr>
              <a:t>TRANSFER </a:t>
            </a:r>
            <a:r>
              <a:rPr lang="en-IN" sz="2500" dirty="0">
                <a:solidFill>
                  <a:schemeClr val="tx1"/>
                </a:solidFill>
              </a:rPr>
              <a:t>the OWNERSHIP of goods from one person or entity to another by getting something in exchange from the BUYER</a:t>
            </a:r>
            <a:r>
              <a:rPr lang="en-IN" sz="2500" dirty="0" smtClean="0">
                <a:solidFill>
                  <a:schemeClr val="tx1"/>
                </a:solidFill>
              </a:rPr>
              <a:t>.</a:t>
            </a:r>
            <a:r>
              <a:rPr lang="en-US" sz="2500" dirty="0" smtClean="0"/>
              <a:t>.</a:t>
            </a:r>
            <a:endParaRPr lang="en-US" sz="2500" dirty="0"/>
          </a:p>
          <a:p>
            <a:pPr algn="just">
              <a:spcBef>
                <a:spcPct val="20000"/>
              </a:spcBef>
              <a:buClr>
                <a:schemeClr val="hlink"/>
              </a:buClr>
              <a:buSzPct val="70000"/>
              <a:defRPr/>
            </a:pPr>
            <a:endParaRPr lang="en-US" sz="2500" kern="0" dirty="0">
              <a:solidFill>
                <a:schemeClr val="tx1"/>
              </a:solidFill>
              <a:effectLst>
                <a:outerShdw blurRad="38100" dist="38100" dir="2700000" algn="tl">
                  <a:srgbClr val="000000"/>
                </a:outerShdw>
              </a:effectLst>
              <a:latin typeface="+mj-lt"/>
            </a:endParaRPr>
          </a:p>
        </p:txBody>
      </p:sp>
      <p:sp>
        <p:nvSpPr>
          <p:cNvPr id="2" name="Rectangle 1"/>
          <p:cNvSpPr/>
          <p:nvPr/>
        </p:nvSpPr>
        <p:spPr>
          <a:xfrm>
            <a:off x="6373505" y="665333"/>
            <a:ext cx="5186149" cy="3139321"/>
          </a:xfrm>
          <a:prstGeom prst="rect">
            <a:avLst/>
          </a:prstGeom>
          <a:solidFill>
            <a:schemeClr val="accent5">
              <a:lumMod val="20000"/>
              <a:lumOff val="80000"/>
            </a:schemeClr>
          </a:solidFill>
        </p:spPr>
        <p:txBody>
          <a:bodyPr wrap="square">
            <a:spAutoFit/>
          </a:bodyPr>
          <a:lstStyle/>
          <a:p>
            <a:pPr algn="just">
              <a:lnSpc>
                <a:spcPct val="150000"/>
              </a:lnSpc>
            </a:pPr>
            <a:r>
              <a:rPr lang="en-US" sz="2200" dirty="0" smtClean="0"/>
              <a:t>Salient points noticed for any business: </a:t>
            </a:r>
          </a:p>
          <a:p>
            <a:pPr marL="342900" indent="-342900" algn="just">
              <a:lnSpc>
                <a:spcPct val="150000"/>
              </a:lnSpc>
              <a:buFont typeface="Arial" panose="020B0604020202020204" pitchFamily="34" charset="0"/>
              <a:buChar char="•"/>
            </a:pPr>
            <a:r>
              <a:rPr lang="en-US" sz="2200" dirty="0" smtClean="0"/>
              <a:t>Deals </a:t>
            </a:r>
            <a:r>
              <a:rPr lang="en-US" sz="2200" dirty="0"/>
              <a:t>in goods and services;</a:t>
            </a:r>
          </a:p>
          <a:p>
            <a:pPr marL="342900" indent="-342900" algn="just">
              <a:lnSpc>
                <a:spcPct val="150000"/>
              </a:lnSpc>
              <a:buFont typeface="Arial" panose="020B0604020202020204" pitchFamily="34" charset="0"/>
              <a:buChar char="•"/>
            </a:pPr>
            <a:r>
              <a:rPr lang="en-US" sz="2200" dirty="0" smtClean="0"/>
              <a:t>Sale </a:t>
            </a:r>
            <a:r>
              <a:rPr lang="en-US" sz="2200" dirty="0"/>
              <a:t>of exchange of goods and services;</a:t>
            </a:r>
          </a:p>
          <a:p>
            <a:pPr marL="342900" indent="-342900" algn="just">
              <a:lnSpc>
                <a:spcPct val="150000"/>
              </a:lnSpc>
              <a:buFont typeface="Arial" panose="020B0604020202020204" pitchFamily="34" charset="0"/>
              <a:buChar char="•"/>
            </a:pPr>
            <a:r>
              <a:rPr lang="en-US" sz="2200" dirty="0" smtClean="0"/>
              <a:t>Requires </a:t>
            </a:r>
            <a:r>
              <a:rPr lang="en-US" sz="2200" dirty="0"/>
              <a:t>investment;</a:t>
            </a:r>
          </a:p>
          <a:p>
            <a:pPr marL="342900" indent="-342900" algn="just">
              <a:lnSpc>
                <a:spcPct val="150000"/>
              </a:lnSpc>
              <a:buFont typeface="Arial" panose="020B0604020202020204" pitchFamily="34" charset="0"/>
              <a:buChar char="•"/>
            </a:pPr>
            <a:r>
              <a:rPr lang="en-US" sz="2200" dirty="0" smtClean="0"/>
              <a:t>Aims </a:t>
            </a:r>
            <a:r>
              <a:rPr lang="en-US" sz="2200" dirty="0"/>
              <a:t>at earning </a:t>
            </a:r>
            <a:r>
              <a:rPr lang="en-US" sz="2200" dirty="0" smtClean="0"/>
              <a:t>profit</a:t>
            </a:r>
            <a:r>
              <a:rPr lang="en-US" sz="2200" dirty="0"/>
              <a:t> </a:t>
            </a:r>
            <a:r>
              <a:rPr lang="en-US" sz="2200" dirty="0" smtClean="0"/>
              <a:t>but involves </a:t>
            </a:r>
            <a:r>
              <a:rPr lang="en-US" sz="2200" dirty="0"/>
              <a:t>risk and uncertainty of income</a:t>
            </a:r>
            <a:endParaRPr lang="en-IN" sz="2200" dirty="0"/>
          </a:p>
        </p:txBody>
      </p:sp>
      <p:sp>
        <p:nvSpPr>
          <p:cNvPr id="7" name="Rectangle 6"/>
          <p:cNvSpPr/>
          <p:nvPr/>
        </p:nvSpPr>
        <p:spPr>
          <a:xfrm>
            <a:off x="6379189" y="3911705"/>
            <a:ext cx="5186149" cy="2308324"/>
          </a:xfrm>
          <a:prstGeom prst="rect">
            <a:avLst/>
          </a:prstGeom>
        </p:spPr>
        <p:txBody>
          <a:bodyPr wrap="square" numCol="2">
            <a:spAutoFit/>
          </a:bodyPr>
          <a:lstStyle/>
          <a:p>
            <a:pPr>
              <a:lnSpc>
                <a:spcPct val="150000"/>
              </a:lnSpc>
            </a:pPr>
            <a:r>
              <a:rPr lang="en-US" sz="2400" b="1" dirty="0" smtClean="0">
                <a:solidFill>
                  <a:srgbClr val="FF0000"/>
                </a:solidFill>
              </a:rPr>
              <a:t>Broad objectives</a:t>
            </a:r>
            <a:r>
              <a:rPr lang="en-US" sz="2400" dirty="0" smtClean="0"/>
              <a:t>:</a:t>
            </a:r>
          </a:p>
          <a:p>
            <a:pPr marL="285750" indent="-285750">
              <a:lnSpc>
                <a:spcPct val="150000"/>
              </a:lnSpc>
              <a:buFont typeface="Arial" panose="020B0604020202020204" pitchFamily="34" charset="0"/>
              <a:buChar char="•"/>
            </a:pPr>
            <a:r>
              <a:rPr lang="en-US" sz="2400" dirty="0" smtClean="0"/>
              <a:t>Economic, </a:t>
            </a:r>
          </a:p>
          <a:p>
            <a:pPr marL="285750" indent="-285750">
              <a:lnSpc>
                <a:spcPct val="150000"/>
              </a:lnSpc>
              <a:buFont typeface="Arial" panose="020B0604020202020204" pitchFamily="34" charset="0"/>
              <a:buChar char="•"/>
            </a:pPr>
            <a:r>
              <a:rPr lang="en-US" sz="2400" dirty="0" smtClean="0"/>
              <a:t>Social and for Human </a:t>
            </a:r>
            <a:endParaRPr lang="en-US" sz="2400" dirty="0"/>
          </a:p>
          <a:p>
            <a:pPr marL="285750" indent="-285750">
              <a:lnSpc>
                <a:spcPct val="150000"/>
              </a:lnSpc>
              <a:buFont typeface="Arial" panose="020B0604020202020204" pitchFamily="34" charset="0"/>
              <a:buChar char="•"/>
            </a:pPr>
            <a:r>
              <a:rPr lang="en-US" sz="2400" dirty="0" smtClean="0"/>
              <a:t>National </a:t>
            </a:r>
            <a:r>
              <a:rPr lang="en-US" sz="2400" dirty="0"/>
              <a:t>Objectives</a:t>
            </a:r>
          </a:p>
          <a:p>
            <a:pPr marL="285750" indent="-285750">
              <a:lnSpc>
                <a:spcPct val="150000"/>
              </a:lnSpc>
              <a:buFont typeface="Arial" panose="020B0604020202020204" pitchFamily="34" charset="0"/>
              <a:buChar char="•"/>
            </a:pPr>
            <a:r>
              <a:rPr lang="en-US" sz="2400" dirty="0" smtClean="0"/>
              <a:t>Global </a:t>
            </a:r>
            <a:r>
              <a:rPr lang="en-US" sz="2400" dirty="0"/>
              <a:t>Objectives</a:t>
            </a:r>
          </a:p>
        </p:txBody>
      </p:sp>
    </p:spTree>
    <p:extLst>
      <p:ext uri="{BB962C8B-B14F-4D97-AF65-F5344CB8AC3E}">
        <p14:creationId xmlns:p14="http://schemas.microsoft.com/office/powerpoint/2010/main" val="1158025804"/>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3">
                                            <p:bg/>
                                          </p:spTgt>
                                        </p:tgtEl>
                                        <p:attrNameLst>
                                          <p:attrName>style.visibility</p:attrName>
                                        </p:attrNameLst>
                                      </p:cBhvr>
                                      <p:to>
                                        <p:strVal val="visible"/>
                                      </p:to>
                                    </p:set>
                                    <p:animEffect transition="in" filter="wipe(left)">
                                      <p:cBhvr>
                                        <p:cTn id="7" dur="500"/>
                                        <p:tgtEl>
                                          <p:spTgt spid="6144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43">
                                            <p:txEl>
                                              <p:pRg st="0" end="0"/>
                                            </p:txEl>
                                          </p:spTgt>
                                        </p:tgtEl>
                                        <p:attrNameLst>
                                          <p:attrName>style.visibility</p:attrName>
                                        </p:attrNameLst>
                                      </p:cBhvr>
                                      <p:to>
                                        <p:strVal val="visible"/>
                                      </p:to>
                                    </p:set>
                                    <p:animEffect transition="in" filter="wipe(left)">
                                      <p:cBhvr>
                                        <p:cTn id="12" dur="500"/>
                                        <p:tgtEl>
                                          <p:spTgt spid="614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bg/>
                                          </p:spTgt>
                                        </p:tgtEl>
                                        <p:attrNameLst>
                                          <p:attrName>style.visibility</p:attrName>
                                        </p:attrNameLst>
                                      </p:cBhvr>
                                      <p:to>
                                        <p:strVal val="visible"/>
                                      </p:to>
                                    </p:set>
                                    <p:animEffect transition="in" filter="wipe(left)">
                                      <p:cBhvr>
                                        <p:cTn id="17" dur="500"/>
                                        <p:tgtEl>
                                          <p:spTgt spid="6">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left)">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left)">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animBg="1"/>
      <p:bldP spid="6"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Slide Number Placeholder 4"/>
          <p:cNvSpPr>
            <a:spLocks noGrp="1"/>
          </p:cNvSpPr>
          <p:nvPr>
            <p:ph type="sldNum" sz="quarter" idx="12"/>
          </p:nvPr>
        </p:nvSpPr>
        <p:spPr bwMode="auto">
          <a:xfrm>
            <a:off x="4648200" y="6356351"/>
            <a:ext cx="2895600" cy="365125"/>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36FD876D-AF15-4302-AC5E-E2F9F5B64627}" type="slidenum">
              <a:rPr lang="en-US" smtClean="0">
                <a:solidFill>
                  <a:schemeClr val="tx1"/>
                </a:solidFill>
                <a:latin typeface="Arial" charset="0"/>
              </a:rPr>
              <a:pPr algn="ctr" fontAlgn="base">
                <a:spcBef>
                  <a:spcPct val="0"/>
                </a:spcBef>
                <a:spcAft>
                  <a:spcPct val="0"/>
                </a:spcAft>
              </a:pPr>
              <a:t>80</a:t>
            </a:fld>
            <a:endParaRPr lang="en-US" smtClean="0">
              <a:solidFill>
                <a:schemeClr val="tx1"/>
              </a:solidFill>
              <a:latin typeface="Arial" charset="0"/>
            </a:endParaRPr>
          </a:p>
        </p:txBody>
      </p:sp>
      <p:sp>
        <p:nvSpPr>
          <p:cNvPr id="146435" name="Rectangle 3"/>
          <p:cNvSpPr>
            <a:spLocks noGrp="1" noChangeArrowheads="1"/>
          </p:cNvSpPr>
          <p:nvPr>
            <p:ph type="body" idx="1"/>
          </p:nvPr>
        </p:nvSpPr>
        <p:spPr>
          <a:xfrm>
            <a:off x="1905000" y="1371600"/>
            <a:ext cx="8305800" cy="4648200"/>
          </a:xfrm>
        </p:spPr>
        <p:txBody>
          <a:bodyPr/>
          <a:lstStyle/>
          <a:p>
            <a:pPr marL="0" indent="0" algn="just">
              <a:spcBef>
                <a:spcPts val="1200"/>
              </a:spcBef>
              <a:spcAft>
                <a:spcPts val="1200"/>
              </a:spcAft>
              <a:buNone/>
            </a:pPr>
            <a:r>
              <a:rPr lang="en-US" smtClean="0"/>
              <a:t>The government owns and controls the operation of business undertakings in the public sector. Public sector dominance is usually capital intensive industries like steel, fertilizers, petroleum etc. In such industries, the investment amount are very high, and returns period also too long.</a:t>
            </a:r>
          </a:p>
        </p:txBody>
      </p:sp>
    </p:spTree>
    <p:extLst>
      <p:ext uri="{BB962C8B-B14F-4D97-AF65-F5344CB8AC3E}">
        <p14:creationId xmlns:p14="http://schemas.microsoft.com/office/powerpoint/2010/main" val="3798597221"/>
      </p:ext>
    </p:extLst>
  </p:cSld>
  <p:clrMapOvr>
    <a:masterClrMapping/>
  </p:clrMapOvr>
  <p:transition>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15"/>
          <p:cNvSpPr>
            <a:spLocks noGrp="1" noChangeArrowheads="1"/>
          </p:cNvSpPr>
          <p:nvPr>
            <p:ph type="sldNum" sz="quarter" idx="12"/>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771D461-DB47-4B63-BA57-E577E94B6745}" type="slidenum">
              <a:rPr lang="en-US" smtClean="0">
                <a:solidFill>
                  <a:schemeClr val="tx1"/>
                </a:solidFill>
                <a:latin typeface="Arial" charset="0"/>
              </a:rPr>
              <a:pPr fontAlgn="base">
                <a:spcBef>
                  <a:spcPct val="0"/>
                </a:spcBef>
                <a:spcAft>
                  <a:spcPct val="0"/>
                </a:spcAft>
              </a:pPr>
              <a:t>81</a:t>
            </a:fld>
            <a:endParaRPr lang="en-US" smtClean="0">
              <a:solidFill>
                <a:schemeClr val="tx1"/>
              </a:solidFill>
              <a:latin typeface="Arial" charset="0"/>
            </a:endParaRPr>
          </a:p>
        </p:txBody>
      </p:sp>
      <p:sp>
        <p:nvSpPr>
          <p:cNvPr id="147459" name="Rectangle 8"/>
          <p:cNvSpPr>
            <a:spLocks noGrp="1" noChangeArrowheads="1"/>
          </p:cNvSpPr>
          <p:nvPr>
            <p:ph type="ctrTitle"/>
          </p:nvPr>
        </p:nvSpPr>
        <p:spPr>
          <a:xfrm>
            <a:off x="1752600" y="304800"/>
            <a:ext cx="8915400" cy="838200"/>
          </a:xfrm>
        </p:spPr>
        <p:txBody>
          <a:bodyPr/>
          <a:lstStyle/>
          <a:p>
            <a:pPr algn="l" eaLnBrk="1" hangingPunct="1"/>
            <a:r>
              <a:rPr lang="en-US" sz="3400"/>
              <a:t>Government Control Over Business</a:t>
            </a:r>
          </a:p>
        </p:txBody>
      </p:sp>
      <p:sp>
        <p:nvSpPr>
          <p:cNvPr id="283651" name="Rectangle 3"/>
          <p:cNvSpPr>
            <a:spLocks noGrp="1" noChangeArrowheads="1"/>
          </p:cNvSpPr>
          <p:nvPr>
            <p:ph type="subTitle" idx="1"/>
          </p:nvPr>
        </p:nvSpPr>
        <p:spPr>
          <a:xfrm>
            <a:off x="2286000" y="1371600"/>
            <a:ext cx="8153400" cy="4191000"/>
          </a:xfrm>
        </p:spPr>
        <p:txBody>
          <a:bodyPr/>
          <a:lstStyle/>
          <a:p>
            <a:pPr algn="just">
              <a:lnSpc>
                <a:spcPct val="150000"/>
              </a:lnSpc>
              <a:spcBef>
                <a:spcPts val="600"/>
              </a:spcBef>
              <a:buFont typeface="Wingdings" pitchFamily="2" charset="2"/>
              <a:buChar char="ü"/>
              <a:defRPr/>
            </a:pPr>
            <a:r>
              <a:rPr lang="en-US" dirty="0" smtClean="0"/>
              <a:t>  Economic Planning</a:t>
            </a:r>
          </a:p>
          <a:p>
            <a:pPr algn="just">
              <a:lnSpc>
                <a:spcPct val="150000"/>
              </a:lnSpc>
              <a:spcBef>
                <a:spcPts val="600"/>
              </a:spcBef>
              <a:buFont typeface="Wingdings" pitchFamily="2" charset="2"/>
              <a:buChar char="ü"/>
              <a:defRPr/>
            </a:pPr>
            <a:r>
              <a:rPr lang="en-US" dirty="0" smtClean="0"/>
              <a:t>  Industrial Policy</a:t>
            </a:r>
          </a:p>
          <a:p>
            <a:pPr algn="just">
              <a:lnSpc>
                <a:spcPct val="150000"/>
              </a:lnSpc>
              <a:spcBef>
                <a:spcPts val="600"/>
              </a:spcBef>
              <a:buFont typeface="Wingdings" pitchFamily="2" charset="2"/>
              <a:buChar char="ü"/>
              <a:defRPr/>
            </a:pPr>
            <a:r>
              <a:rPr lang="en-US" dirty="0" smtClean="0"/>
              <a:t>  Industrial Licensing</a:t>
            </a:r>
          </a:p>
          <a:p>
            <a:pPr algn="just">
              <a:lnSpc>
                <a:spcPct val="150000"/>
              </a:lnSpc>
              <a:spcBef>
                <a:spcPts val="600"/>
              </a:spcBef>
              <a:buFont typeface="Wingdings" pitchFamily="2" charset="2"/>
              <a:buChar char="ü"/>
              <a:defRPr/>
            </a:pPr>
            <a:r>
              <a:rPr lang="en-US" dirty="0" smtClean="0"/>
              <a:t>  </a:t>
            </a:r>
            <a:r>
              <a:rPr lang="en-US" dirty="0" err="1" smtClean="0"/>
              <a:t>Labour</a:t>
            </a:r>
            <a:r>
              <a:rPr lang="en-US" dirty="0" smtClean="0"/>
              <a:t> Law</a:t>
            </a:r>
          </a:p>
          <a:p>
            <a:pPr algn="just">
              <a:lnSpc>
                <a:spcPct val="150000"/>
              </a:lnSpc>
              <a:spcBef>
                <a:spcPts val="600"/>
              </a:spcBef>
              <a:buFont typeface="Wingdings" pitchFamily="2" charset="2"/>
              <a:buChar char="ü"/>
              <a:defRPr/>
            </a:pPr>
            <a:r>
              <a:rPr lang="en-US" dirty="0" smtClean="0"/>
              <a:t>  Regulation of Foreign Trade</a:t>
            </a:r>
          </a:p>
          <a:p>
            <a:pPr algn="just">
              <a:lnSpc>
                <a:spcPct val="150000"/>
              </a:lnSpc>
              <a:spcBef>
                <a:spcPts val="600"/>
              </a:spcBef>
              <a:buFont typeface="Wingdings" pitchFamily="2" charset="2"/>
              <a:buChar char="ü"/>
              <a:defRPr/>
            </a:pPr>
            <a:endParaRPr lang="en-US" dirty="0" smtClean="0"/>
          </a:p>
          <a:p>
            <a:pPr algn="just">
              <a:lnSpc>
                <a:spcPct val="150000"/>
              </a:lnSpc>
              <a:spcBef>
                <a:spcPts val="600"/>
              </a:spcBef>
              <a:buFont typeface="Wingdings" pitchFamily="2" charset="2"/>
              <a:buChar char="ü"/>
              <a:defRPr/>
            </a:pPr>
            <a:endParaRPr lang="en-US" dirty="0" smtClean="0"/>
          </a:p>
        </p:txBody>
      </p:sp>
      <p:sp>
        <p:nvSpPr>
          <p:cNvPr id="283653" name="Rectangle 5"/>
          <p:cNvSpPr>
            <a:spLocks noRot="1" noChangeArrowheads="1"/>
          </p:cNvSpPr>
          <p:nvPr/>
        </p:nvSpPr>
        <p:spPr bwMode="auto">
          <a:xfrm>
            <a:off x="1676400" y="277814"/>
            <a:ext cx="2133600" cy="103187"/>
          </a:xfrm>
          <a:prstGeom prst="rect">
            <a:avLst/>
          </a:prstGeom>
          <a:noFill/>
          <a:ln w="9525">
            <a:noFill/>
            <a:miter lim="800000"/>
            <a:headEnd/>
            <a:tailEnd/>
          </a:ln>
          <a:effectLst/>
        </p:spPr>
        <p:txBody>
          <a:bodyPr anchor="ctr"/>
          <a:lstStyle/>
          <a:p>
            <a:pPr algn="ctr">
              <a:defRPr/>
            </a:pPr>
            <a:r>
              <a:rPr lang="en-US" sz="5400" b="1">
                <a:solidFill>
                  <a:schemeClr val="tx2"/>
                </a:solidFill>
                <a:effectLst>
                  <a:outerShdw blurRad="38100" dist="38100" dir="2700000" algn="tl">
                    <a:srgbClr val="000000"/>
                  </a:outerShdw>
                </a:effectLst>
              </a:rPr>
              <a:t/>
            </a:r>
            <a:br>
              <a:rPr lang="en-US" sz="5400" b="1">
                <a:solidFill>
                  <a:schemeClr val="tx2"/>
                </a:solidFill>
                <a:effectLst>
                  <a:outerShdw blurRad="38100" dist="38100" dir="2700000" algn="tl">
                    <a:srgbClr val="000000"/>
                  </a:outerShdw>
                </a:effectLst>
              </a:rPr>
            </a:br>
            <a:endParaRPr lang="en-US" sz="5400" b="1">
              <a:solidFill>
                <a:schemeClr val="tx2"/>
              </a:solidFill>
              <a:effectLst>
                <a:outerShdw blurRad="38100" dist="38100" dir="2700000" algn="tl">
                  <a:srgbClr val="000000"/>
                </a:outerShdw>
              </a:effectLst>
            </a:endParaRPr>
          </a:p>
        </p:txBody>
      </p:sp>
    </p:spTree>
    <p:extLst>
      <p:ext uri="{BB962C8B-B14F-4D97-AF65-F5344CB8AC3E}">
        <p14:creationId xmlns:p14="http://schemas.microsoft.com/office/powerpoint/2010/main" val="405481785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83651">
                                            <p:txEl>
                                              <p:pRg st="0" end="0"/>
                                            </p:txEl>
                                          </p:spTgt>
                                        </p:tgtEl>
                                        <p:attrNameLst>
                                          <p:attrName>style.visibility</p:attrName>
                                        </p:attrNameLst>
                                      </p:cBhvr>
                                      <p:to>
                                        <p:strVal val="visible"/>
                                      </p:to>
                                    </p:set>
                                    <p:animEffect transition="in" filter="fade">
                                      <p:cBhvr>
                                        <p:cTn id="7" dur="1000"/>
                                        <p:tgtEl>
                                          <p:spTgt spid="283651">
                                            <p:txEl>
                                              <p:pRg st="0" end="0"/>
                                            </p:txEl>
                                          </p:spTgt>
                                        </p:tgtEl>
                                      </p:cBhvr>
                                    </p:animEffect>
                                    <p:anim calcmode="lin" valueType="num">
                                      <p:cBhvr>
                                        <p:cTn id="8" dur="1000" fill="hold"/>
                                        <p:tgtEl>
                                          <p:spTgt spid="283651">
                                            <p:txEl>
                                              <p:pRg st="0" end="0"/>
                                            </p:txEl>
                                          </p:spTgt>
                                        </p:tgtEl>
                                        <p:attrNameLst>
                                          <p:attrName>ppt_x</p:attrName>
                                        </p:attrNameLst>
                                      </p:cBhvr>
                                      <p:tavLst>
                                        <p:tav tm="0">
                                          <p:val>
                                            <p:strVal val="#ppt_x"/>
                                          </p:val>
                                        </p:tav>
                                        <p:tav tm="100000">
                                          <p:val>
                                            <p:strVal val="#ppt_x"/>
                                          </p:val>
                                        </p:tav>
                                      </p:tavLst>
                                    </p:anim>
                                    <p:anim calcmode="lin" valueType="num">
                                      <p:cBhvr>
                                        <p:cTn id="9" dur="898" decel="100000" fill="hold"/>
                                        <p:tgtEl>
                                          <p:spTgt spid="283651">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283651">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83651">
                                            <p:txEl>
                                              <p:pRg st="1" end="1"/>
                                            </p:txEl>
                                          </p:spTgt>
                                        </p:tgtEl>
                                        <p:attrNameLst>
                                          <p:attrName>style.visibility</p:attrName>
                                        </p:attrNameLst>
                                      </p:cBhvr>
                                      <p:to>
                                        <p:strVal val="visible"/>
                                      </p:to>
                                    </p:set>
                                    <p:animEffect transition="in" filter="fade">
                                      <p:cBhvr>
                                        <p:cTn id="15" dur="1000"/>
                                        <p:tgtEl>
                                          <p:spTgt spid="283651">
                                            <p:txEl>
                                              <p:pRg st="1" end="1"/>
                                            </p:txEl>
                                          </p:spTgt>
                                        </p:tgtEl>
                                      </p:cBhvr>
                                    </p:animEffect>
                                    <p:anim calcmode="lin" valueType="num">
                                      <p:cBhvr>
                                        <p:cTn id="16" dur="1000" fill="hold"/>
                                        <p:tgtEl>
                                          <p:spTgt spid="283651">
                                            <p:txEl>
                                              <p:pRg st="1" end="1"/>
                                            </p:txEl>
                                          </p:spTgt>
                                        </p:tgtEl>
                                        <p:attrNameLst>
                                          <p:attrName>ppt_x</p:attrName>
                                        </p:attrNameLst>
                                      </p:cBhvr>
                                      <p:tavLst>
                                        <p:tav tm="0">
                                          <p:val>
                                            <p:strVal val="#ppt_x"/>
                                          </p:val>
                                        </p:tav>
                                        <p:tav tm="100000">
                                          <p:val>
                                            <p:strVal val="#ppt_x"/>
                                          </p:val>
                                        </p:tav>
                                      </p:tavLst>
                                    </p:anim>
                                    <p:anim calcmode="lin" valueType="num">
                                      <p:cBhvr>
                                        <p:cTn id="17" dur="898" decel="100000" fill="hold"/>
                                        <p:tgtEl>
                                          <p:spTgt spid="283651">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898"/>
                                          </p:stCondLst>
                                        </p:cTn>
                                        <p:tgtEl>
                                          <p:spTgt spid="283651">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83651">
                                            <p:txEl>
                                              <p:pRg st="2" end="2"/>
                                            </p:txEl>
                                          </p:spTgt>
                                        </p:tgtEl>
                                        <p:attrNameLst>
                                          <p:attrName>style.visibility</p:attrName>
                                        </p:attrNameLst>
                                      </p:cBhvr>
                                      <p:to>
                                        <p:strVal val="visible"/>
                                      </p:to>
                                    </p:set>
                                    <p:animEffect transition="in" filter="fade">
                                      <p:cBhvr>
                                        <p:cTn id="23" dur="1000"/>
                                        <p:tgtEl>
                                          <p:spTgt spid="283651">
                                            <p:txEl>
                                              <p:pRg st="2" end="2"/>
                                            </p:txEl>
                                          </p:spTgt>
                                        </p:tgtEl>
                                      </p:cBhvr>
                                    </p:animEffect>
                                    <p:anim calcmode="lin" valueType="num">
                                      <p:cBhvr>
                                        <p:cTn id="24" dur="1000" fill="hold"/>
                                        <p:tgtEl>
                                          <p:spTgt spid="283651">
                                            <p:txEl>
                                              <p:pRg st="2" end="2"/>
                                            </p:txEl>
                                          </p:spTgt>
                                        </p:tgtEl>
                                        <p:attrNameLst>
                                          <p:attrName>ppt_x</p:attrName>
                                        </p:attrNameLst>
                                      </p:cBhvr>
                                      <p:tavLst>
                                        <p:tav tm="0">
                                          <p:val>
                                            <p:strVal val="#ppt_x"/>
                                          </p:val>
                                        </p:tav>
                                        <p:tav tm="100000">
                                          <p:val>
                                            <p:strVal val="#ppt_x"/>
                                          </p:val>
                                        </p:tav>
                                      </p:tavLst>
                                    </p:anim>
                                    <p:anim calcmode="lin" valueType="num">
                                      <p:cBhvr>
                                        <p:cTn id="25" dur="898" decel="100000" fill="hold"/>
                                        <p:tgtEl>
                                          <p:spTgt spid="283651">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898"/>
                                          </p:stCondLst>
                                        </p:cTn>
                                        <p:tgtEl>
                                          <p:spTgt spid="283651">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283651">
                                            <p:txEl>
                                              <p:pRg st="3" end="3"/>
                                            </p:txEl>
                                          </p:spTgt>
                                        </p:tgtEl>
                                        <p:attrNameLst>
                                          <p:attrName>style.visibility</p:attrName>
                                        </p:attrNameLst>
                                      </p:cBhvr>
                                      <p:to>
                                        <p:strVal val="visible"/>
                                      </p:to>
                                    </p:set>
                                    <p:animEffect transition="in" filter="fade">
                                      <p:cBhvr>
                                        <p:cTn id="31" dur="1000"/>
                                        <p:tgtEl>
                                          <p:spTgt spid="283651">
                                            <p:txEl>
                                              <p:pRg st="3" end="3"/>
                                            </p:txEl>
                                          </p:spTgt>
                                        </p:tgtEl>
                                      </p:cBhvr>
                                    </p:animEffect>
                                    <p:anim calcmode="lin" valueType="num">
                                      <p:cBhvr>
                                        <p:cTn id="32" dur="1000" fill="hold"/>
                                        <p:tgtEl>
                                          <p:spTgt spid="283651">
                                            <p:txEl>
                                              <p:pRg st="3" end="3"/>
                                            </p:txEl>
                                          </p:spTgt>
                                        </p:tgtEl>
                                        <p:attrNameLst>
                                          <p:attrName>ppt_x</p:attrName>
                                        </p:attrNameLst>
                                      </p:cBhvr>
                                      <p:tavLst>
                                        <p:tav tm="0">
                                          <p:val>
                                            <p:strVal val="#ppt_x"/>
                                          </p:val>
                                        </p:tav>
                                        <p:tav tm="100000">
                                          <p:val>
                                            <p:strVal val="#ppt_x"/>
                                          </p:val>
                                        </p:tav>
                                      </p:tavLst>
                                    </p:anim>
                                    <p:anim calcmode="lin" valueType="num">
                                      <p:cBhvr>
                                        <p:cTn id="33" dur="898" decel="100000" fill="hold"/>
                                        <p:tgtEl>
                                          <p:spTgt spid="283651">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898"/>
                                          </p:stCondLst>
                                        </p:cTn>
                                        <p:tgtEl>
                                          <p:spTgt spid="283651">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283651">
                                            <p:txEl>
                                              <p:pRg st="4" end="4"/>
                                            </p:txEl>
                                          </p:spTgt>
                                        </p:tgtEl>
                                        <p:attrNameLst>
                                          <p:attrName>style.visibility</p:attrName>
                                        </p:attrNameLst>
                                      </p:cBhvr>
                                      <p:to>
                                        <p:strVal val="visible"/>
                                      </p:to>
                                    </p:set>
                                    <p:animEffect transition="in" filter="fade">
                                      <p:cBhvr>
                                        <p:cTn id="39" dur="1000"/>
                                        <p:tgtEl>
                                          <p:spTgt spid="283651">
                                            <p:txEl>
                                              <p:pRg st="4" end="4"/>
                                            </p:txEl>
                                          </p:spTgt>
                                        </p:tgtEl>
                                      </p:cBhvr>
                                    </p:animEffect>
                                    <p:anim calcmode="lin" valueType="num">
                                      <p:cBhvr>
                                        <p:cTn id="40" dur="1000" fill="hold"/>
                                        <p:tgtEl>
                                          <p:spTgt spid="283651">
                                            <p:txEl>
                                              <p:pRg st="4" end="4"/>
                                            </p:txEl>
                                          </p:spTgt>
                                        </p:tgtEl>
                                        <p:attrNameLst>
                                          <p:attrName>ppt_x</p:attrName>
                                        </p:attrNameLst>
                                      </p:cBhvr>
                                      <p:tavLst>
                                        <p:tav tm="0">
                                          <p:val>
                                            <p:strVal val="#ppt_x"/>
                                          </p:val>
                                        </p:tav>
                                        <p:tav tm="100000">
                                          <p:val>
                                            <p:strVal val="#ppt_x"/>
                                          </p:val>
                                        </p:tav>
                                      </p:tavLst>
                                    </p:anim>
                                    <p:anim calcmode="lin" valueType="num">
                                      <p:cBhvr>
                                        <p:cTn id="41" dur="898" decel="100000" fill="hold"/>
                                        <p:tgtEl>
                                          <p:spTgt spid="283651">
                                            <p:txEl>
                                              <p:pRg st="4" end="4"/>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898"/>
                                          </p:stCondLst>
                                        </p:cTn>
                                        <p:tgtEl>
                                          <p:spTgt spid="283651">
                                            <p:txEl>
                                              <p:pRg st="4" end="4"/>
                                            </p:txEl>
                                          </p:spTgt>
                                        </p:tgtEl>
                                        <p:attrNameLst>
                                          <p:attrName>ppt_y</p:attrName>
                                        </p:attrNameLst>
                                      </p:cBhvr>
                                      <p:tavLst>
                                        <p:tav tm="0">
                                          <p:val>
                                            <p:strVal val="#ppt_y-.03"/>
                                          </p:val>
                                        </p:tav>
                                        <p:tav tm="100000">
                                          <p:val>
                                            <p:strVal val="#ppt_y"/>
                                          </p:val>
                                        </p:tav>
                                      </p:tavLst>
                                    </p:anim>
                                  </p:childTnLst>
                                </p:cTn>
                              </p:par>
                              <p:par>
                                <p:cTn id="43" presetID="52" presetClass="entr" presetSubtype="0" fill="hold" grpId="0" nodeType="withEffect">
                                  <p:stCondLst>
                                    <p:cond delay="0"/>
                                  </p:stCondLst>
                                  <p:childTnLst>
                                    <p:set>
                                      <p:cBhvr>
                                        <p:cTn id="44" dur="1" fill="hold">
                                          <p:stCondLst>
                                            <p:cond delay="0"/>
                                          </p:stCondLst>
                                        </p:cTn>
                                        <p:tgtEl>
                                          <p:spTgt spid="283653"/>
                                        </p:tgtEl>
                                        <p:attrNameLst>
                                          <p:attrName>style.visibility</p:attrName>
                                        </p:attrNameLst>
                                      </p:cBhvr>
                                      <p:to>
                                        <p:strVal val="visible"/>
                                      </p:to>
                                    </p:set>
                                    <p:anim calcmode="lin" valueType="num">
                                      <p:cBhvr>
                                        <p:cTn id="45" dur="2000" fill="hold"/>
                                        <p:tgtEl>
                                          <p:spTgt spid="283653"/>
                                        </p:tgtEl>
                                        <p:attrNameLst>
                                          <p:attrName>ppt_w</p:attrName>
                                        </p:attrNameLst>
                                      </p:cBhvr>
                                      <p:tavLst>
                                        <p:tav tm="0">
                                          <p:val>
                                            <p:strVal val="#ppt_w*2.5"/>
                                          </p:val>
                                        </p:tav>
                                        <p:tav tm="100000">
                                          <p:val>
                                            <p:strVal val="#ppt_w"/>
                                          </p:val>
                                        </p:tav>
                                      </p:tavLst>
                                    </p:anim>
                                    <p:anim calcmode="lin" valueType="num">
                                      <p:cBhvr>
                                        <p:cTn id="46" dur="2000" fill="hold"/>
                                        <p:tgtEl>
                                          <p:spTgt spid="283653"/>
                                        </p:tgtEl>
                                        <p:attrNameLst>
                                          <p:attrName>ppt_h</p:attrName>
                                        </p:attrNameLst>
                                      </p:cBhvr>
                                      <p:tavLst>
                                        <p:tav tm="0">
                                          <p:val>
                                            <p:strVal val="#ppt_h"/>
                                          </p:val>
                                        </p:tav>
                                        <p:tav tm="100000">
                                          <p:val>
                                            <p:strVal val="#ppt_h"/>
                                          </p:val>
                                        </p:tav>
                                      </p:tavLst>
                                    </p:anim>
                                    <p:anim calcmode="lin" valueType="num">
                                      <p:cBhvr>
                                        <p:cTn id="47" dur="2000" fill="hold"/>
                                        <p:tgtEl>
                                          <p:spTgt spid="283653"/>
                                        </p:tgtEl>
                                        <p:attrNameLst>
                                          <p:attrName>ppt_x</p:attrName>
                                        </p:attrNameLst>
                                      </p:cBhvr>
                                      <p:tavLst>
                                        <p:tav tm="0">
                                          <p:val>
                                            <p:strVal val="#ppt_x-.2"/>
                                          </p:val>
                                        </p:tav>
                                        <p:tav tm="50000">
                                          <p:val>
                                            <p:strVal val="#ppt_x+.1"/>
                                          </p:val>
                                        </p:tav>
                                        <p:tav tm="100000">
                                          <p:val>
                                            <p:strVal val="#ppt_x"/>
                                          </p:val>
                                        </p:tav>
                                      </p:tavLst>
                                    </p:anim>
                                    <p:anim calcmode="lin" valueType="num">
                                      <p:cBhvr>
                                        <p:cTn id="48" dur="2000" fill="hold"/>
                                        <p:tgtEl>
                                          <p:spTgt spid="283653"/>
                                        </p:tgtEl>
                                        <p:attrNameLst>
                                          <p:attrName>ppt_y</p:attrName>
                                        </p:attrNameLst>
                                      </p:cBhvr>
                                      <p:tavLst>
                                        <p:tav tm="0">
                                          <p:val>
                                            <p:strVal val="#ppt_y+1"/>
                                          </p:val>
                                        </p:tav>
                                        <p:tav tm="50000">
                                          <p:val>
                                            <p:strVal val="#ppt_y+.5"/>
                                          </p:val>
                                        </p:tav>
                                        <p:tav tm="100000">
                                          <p:val>
                                            <p:strVal val="#ppt_y"/>
                                          </p:val>
                                        </p:tav>
                                      </p:tavLst>
                                    </p:anim>
                                    <p:animEffect transition="in" filter="fade">
                                      <p:cBhvr>
                                        <p:cTn id="49" dur="2000"/>
                                        <p:tgtEl>
                                          <p:spTgt spid="283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build="p"/>
      <p:bldP spid="28365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2144813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28552548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41659615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37442600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14360241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9178502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28611171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1695452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1295402" y="640938"/>
            <a:ext cx="9601196" cy="747714"/>
          </a:xfrm>
        </p:spPr>
        <p:txBody>
          <a:bodyPr/>
          <a:lstStyle/>
          <a:p>
            <a:r>
              <a:rPr lang="en-US" sz="4000" dirty="0"/>
              <a:t>Economic Concept of Flow of Resources </a:t>
            </a:r>
          </a:p>
        </p:txBody>
      </p:sp>
      <p:sp>
        <p:nvSpPr>
          <p:cNvPr id="28675" name="Rectangle 3"/>
          <p:cNvSpPr>
            <a:spLocks noGrp="1"/>
          </p:cNvSpPr>
          <p:nvPr>
            <p:ph idx="1"/>
          </p:nvPr>
        </p:nvSpPr>
        <p:spPr>
          <a:xfrm>
            <a:off x="655094" y="1693332"/>
            <a:ext cx="2797790" cy="745068"/>
          </a:xfrm>
        </p:spPr>
        <p:txBody>
          <a:bodyPr/>
          <a:lstStyle/>
          <a:p>
            <a:pPr>
              <a:buFont typeface="Arial" charset="0"/>
              <a:buNone/>
            </a:pPr>
            <a:r>
              <a:rPr lang="en-US" dirty="0" smtClean="0"/>
              <a:t>A cyclic rotation?</a:t>
            </a:r>
          </a:p>
        </p:txBody>
      </p:sp>
      <p:sp>
        <p:nvSpPr>
          <p:cNvPr id="28676" name="Text Box 6"/>
          <p:cNvSpPr txBox="1">
            <a:spLocks noChangeArrowheads="1"/>
          </p:cNvSpPr>
          <p:nvPr/>
        </p:nvSpPr>
        <p:spPr bwMode="auto">
          <a:xfrm>
            <a:off x="1974615" y="2687194"/>
            <a:ext cx="2184572" cy="430887"/>
          </a:xfrm>
          <a:prstGeom prst="rect">
            <a:avLst/>
          </a:prstGeom>
          <a:noFill/>
          <a:ln w="9525">
            <a:noFill/>
            <a:miter lim="800000"/>
            <a:headEnd/>
            <a:tailEnd/>
          </a:ln>
        </p:spPr>
        <p:txBody>
          <a:bodyPr wrap="none">
            <a:spAutoFit/>
          </a:bodyPr>
          <a:lstStyle/>
          <a:p>
            <a:r>
              <a:rPr lang="en-US" sz="2200" dirty="0"/>
              <a:t>Natural Resources</a:t>
            </a:r>
          </a:p>
        </p:txBody>
      </p:sp>
      <p:sp>
        <p:nvSpPr>
          <p:cNvPr id="28677" name="Text Box 7"/>
          <p:cNvSpPr txBox="1">
            <a:spLocks noChangeArrowheads="1"/>
          </p:cNvSpPr>
          <p:nvPr/>
        </p:nvSpPr>
        <p:spPr bwMode="auto">
          <a:xfrm>
            <a:off x="6324600" y="3276600"/>
            <a:ext cx="2167581" cy="430887"/>
          </a:xfrm>
          <a:prstGeom prst="rect">
            <a:avLst/>
          </a:prstGeom>
          <a:noFill/>
          <a:ln w="9525">
            <a:noFill/>
            <a:miter lim="800000"/>
            <a:headEnd/>
            <a:tailEnd/>
          </a:ln>
        </p:spPr>
        <p:txBody>
          <a:bodyPr wrap="none">
            <a:spAutoFit/>
          </a:bodyPr>
          <a:lstStyle/>
          <a:p>
            <a:r>
              <a:rPr lang="en-US" sz="2200" dirty="0"/>
              <a:t>Human utilization</a:t>
            </a:r>
          </a:p>
        </p:txBody>
      </p:sp>
      <p:sp>
        <p:nvSpPr>
          <p:cNvPr id="28678" name="Text Box 8"/>
          <p:cNvSpPr txBox="1">
            <a:spLocks noChangeArrowheads="1"/>
          </p:cNvSpPr>
          <p:nvPr/>
        </p:nvSpPr>
        <p:spPr bwMode="auto">
          <a:xfrm>
            <a:off x="4800601" y="2422480"/>
            <a:ext cx="1484702" cy="430887"/>
          </a:xfrm>
          <a:prstGeom prst="rect">
            <a:avLst/>
          </a:prstGeom>
          <a:noFill/>
          <a:ln w="9525">
            <a:noFill/>
            <a:miter lim="800000"/>
            <a:headEnd/>
            <a:tailEnd/>
          </a:ln>
        </p:spPr>
        <p:txBody>
          <a:bodyPr wrap="none">
            <a:spAutoFit/>
          </a:bodyPr>
          <a:lstStyle/>
          <a:p>
            <a:r>
              <a:rPr lang="en-US" sz="2200"/>
              <a:t>Extraction  </a:t>
            </a:r>
          </a:p>
        </p:txBody>
      </p:sp>
      <p:sp>
        <p:nvSpPr>
          <p:cNvPr id="28679" name="Text Box 10"/>
          <p:cNvSpPr txBox="1">
            <a:spLocks noChangeArrowheads="1"/>
          </p:cNvSpPr>
          <p:nvPr/>
        </p:nvSpPr>
        <p:spPr bwMode="auto">
          <a:xfrm>
            <a:off x="8610600" y="3352800"/>
            <a:ext cx="1483098" cy="430887"/>
          </a:xfrm>
          <a:prstGeom prst="rect">
            <a:avLst/>
          </a:prstGeom>
          <a:noFill/>
          <a:ln w="9525">
            <a:noFill/>
            <a:miter lim="800000"/>
            <a:headEnd/>
            <a:tailEnd/>
          </a:ln>
        </p:spPr>
        <p:txBody>
          <a:bodyPr wrap="none">
            <a:spAutoFit/>
          </a:bodyPr>
          <a:lstStyle/>
          <a:p>
            <a:r>
              <a:rPr lang="en-US" sz="2200"/>
              <a:t>Production </a:t>
            </a:r>
          </a:p>
        </p:txBody>
      </p:sp>
      <p:sp>
        <p:nvSpPr>
          <p:cNvPr id="28680" name="Text Box 11"/>
          <p:cNvSpPr txBox="1">
            <a:spLocks noChangeArrowheads="1"/>
          </p:cNvSpPr>
          <p:nvPr/>
        </p:nvSpPr>
        <p:spPr bwMode="auto">
          <a:xfrm>
            <a:off x="7239001" y="5105400"/>
            <a:ext cx="1941557" cy="430887"/>
          </a:xfrm>
          <a:prstGeom prst="rect">
            <a:avLst/>
          </a:prstGeom>
          <a:noFill/>
          <a:ln w="9525">
            <a:noFill/>
            <a:miter lim="800000"/>
            <a:headEnd/>
            <a:tailEnd/>
          </a:ln>
        </p:spPr>
        <p:txBody>
          <a:bodyPr wrap="none">
            <a:spAutoFit/>
          </a:bodyPr>
          <a:lstStyle/>
          <a:p>
            <a:r>
              <a:rPr lang="en-US" sz="2200"/>
              <a:t>Finished Goods</a:t>
            </a:r>
          </a:p>
        </p:txBody>
      </p:sp>
      <p:sp>
        <p:nvSpPr>
          <p:cNvPr id="28681" name="Text Box 12"/>
          <p:cNvSpPr txBox="1">
            <a:spLocks noChangeArrowheads="1"/>
          </p:cNvSpPr>
          <p:nvPr/>
        </p:nvSpPr>
        <p:spPr bwMode="auto">
          <a:xfrm>
            <a:off x="7115215" y="2571592"/>
            <a:ext cx="1601208" cy="430887"/>
          </a:xfrm>
          <a:prstGeom prst="rect">
            <a:avLst/>
          </a:prstGeom>
          <a:noFill/>
          <a:ln w="9525">
            <a:noFill/>
            <a:miter lim="800000"/>
            <a:headEnd/>
            <a:tailEnd/>
          </a:ln>
        </p:spPr>
        <p:txBody>
          <a:bodyPr wrap="none">
            <a:spAutoFit/>
          </a:bodyPr>
          <a:lstStyle/>
          <a:p>
            <a:r>
              <a:rPr lang="en-US" sz="2200" dirty="0"/>
              <a:t>Raw material</a:t>
            </a:r>
          </a:p>
        </p:txBody>
      </p:sp>
      <p:sp>
        <p:nvSpPr>
          <p:cNvPr id="28682" name="Line 13"/>
          <p:cNvSpPr>
            <a:spLocks noChangeShapeType="1"/>
          </p:cNvSpPr>
          <p:nvPr/>
        </p:nvSpPr>
        <p:spPr bwMode="auto">
          <a:xfrm flipV="1">
            <a:off x="4191000" y="2692020"/>
            <a:ext cx="609601" cy="169180"/>
          </a:xfrm>
          <a:prstGeom prst="line">
            <a:avLst/>
          </a:prstGeom>
          <a:noFill/>
          <a:ln w="9525">
            <a:solidFill>
              <a:schemeClr val="tx1"/>
            </a:solidFill>
            <a:round/>
            <a:headEnd/>
            <a:tailEnd type="triangle" w="med" len="med"/>
          </a:ln>
        </p:spPr>
        <p:txBody>
          <a:bodyPr/>
          <a:lstStyle/>
          <a:p>
            <a:endParaRPr lang="en-IN"/>
          </a:p>
        </p:txBody>
      </p:sp>
      <p:sp>
        <p:nvSpPr>
          <p:cNvPr id="28683" name="Line 14"/>
          <p:cNvSpPr>
            <a:spLocks noChangeShapeType="1"/>
          </p:cNvSpPr>
          <p:nvPr/>
        </p:nvSpPr>
        <p:spPr bwMode="auto">
          <a:xfrm>
            <a:off x="6179684" y="2670412"/>
            <a:ext cx="685800" cy="76200"/>
          </a:xfrm>
          <a:prstGeom prst="line">
            <a:avLst/>
          </a:prstGeom>
          <a:noFill/>
          <a:ln w="9525">
            <a:solidFill>
              <a:schemeClr val="tx1"/>
            </a:solidFill>
            <a:round/>
            <a:headEnd/>
            <a:tailEnd type="triangle" w="med" len="med"/>
          </a:ln>
        </p:spPr>
        <p:txBody>
          <a:bodyPr/>
          <a:lstStyle/>
          <a:p>
            <a:endParaRPr lang="en-IN"/>
          </a:p>
        </p:txBody>
      </p:sp>
      <p:sp>
        <p:nvSpPr>
          <p:cNvPr id="28684" name="Line 15"/>
          <p:cNvSpPr>
            <a:spLocks noChangeShapeType="1"/>
          </p:cNvSpPr>
          <p:nvPr/>
        </p:nvSpPr>
        <p:spPr bwMode="auto">
          <a:xfrm>
            <a:off x="8511706" y="3037518"/>
            <a:ext cx="506816" cy="315281"/>
          </a:xfrm>
          <a:prstGeom prst="line">
            <a:avLst/>
          </a:prstGeom>
          <a:noFill/>
          <a:ln w="9525">
            <a:solidFill>
              <a:schemeClr val="tx1"/>
            </a:solidFill>
            <a:round/>
            <a:headEnd/>
            <a:tailEnd type="triangle" w="med" len="med"/>
          </a:ln>
        </p:spPr>
        <p:txBody>
          <a:bodyPr/>
          <a:lstStyle/>
          <a:p>
            <a:endParaRPr lang="en-IN"/>
          </a:p>
        </p:txBody>
      </p:sp>
      <p:sp>
        <p:nvSpPr>
          <p:cNvPr id="28685" name="Line 16"/>
          <p:cNvSpPr>
            <a:spLocks noChangeShapeType="1"/>
          </p:cNvSpPr>
          <p:nvPr/>
        </p:nvSpPr>
        <p:spPr bwMode="auto">
          <a:xfrm flipH="1">
            <a:off x="8001000" y="3810000"/>
            <a:ext cx="762000" cy="1143000"/>
          </a:xfrm>
          <a:prstGeom prst="line">
            <a:avLst/>
          </a:prstGeom>
          <a:noFill/>
          <a:ln w="9525">
            <a:solidFill>
              <a:schemeClr val="tx1"/>
            </a:solidFill>
            <a:round/>
            <a:headEnd/>
            <a:tailEnd type="triangle" w="med" len="med"/>
          </a:ln>
        </p:spPr>
        <p:txBody>
          <a:bodyPr/>
          <a:lstStyle/>
          <a:p>
            <a:endParaRPr lang="en-IN"/>
          </a:p>
        </p:txBody>
      </p:sp>
      <p:sp>
        <p:nvSpPr>
          <p:cNvPr id="28686" name="Line 17"/>
          <p:cNvSpPr>
            <a:spLocks noChangeShapeType="1"/>
          </p:cNvSpPr>
          <p:nvPr/>
        </p:nvSpPr>
        <p:spPr bwMode="auto">
          <a:xfrm flipH="1">
            <a:off x="5791200" y="5486400"/>
            <a:ext cx="1371600" cy="304800"/>
          </a:xfrm>
          <a:prstGeom prst="line">
            <a:avLst/>
          </a:prstGeom>
          <a:noFill/>
          <a:ln w="9525">
            <a:solidFill>
              <a:schemeClr val="tx1"/>
            </a:solidFill>
            <a:round/>
            <a:headEnd/>
            <a:tailEnd type="triangle" w="med" len="med"/>
          </a:ln>
        </p:spPr>
        <p:txBody>
          <a:bodyPr/>
          <a:lstStyle/>
          <a:p>
            <a:endParaRPr lang="en-IN"/>
          </a:p>
        </p:txBody>
      </p:sp>
      <p:sp>
        <p:nvSpPr>
          <p:cNvPr id="28687" name="Line 18"/>
          <p:cNvSpPr>
            <a:spLocks noChangeShapeType="1"/>
          </p:cNvSpPr>
          <p:nvPr/>
        </p:nvSpPr>
        <p:spPr bwMode="auto">
          <a:xfrm>
            <a:off x="5105400" y="3886200"/>
            <a:ext cx="838200" cy="609600"/>
          </a:xfrm>
          <a:prstGeom prst="line">
            <a:avLst/>
          </a:prstGeom>
          <a:noFill/>
          <a:ln w="76200">
            <a:solidFill>
              <a:schemeClr val="tx1"/>
            </a:solidFill>
            <a:round/>
            <a:headEnd/>
            <a:tailEnd type="triangle" w="med" len="med"/>
          </a:ln>
        </p:spPr>
        <p:txBody>
          <a:bodyPr/>
          <a:lstStyle/>
          <a:p>
            <a:endParaRPr lang="en-IN"/>
          </a:p>
        </p:txBody>
      </p:sp>
      <p:sp>
        <p:nvSpPr>
          <p:cNvPr id="28688" name="Text Box 19"/>
          <p:cNvSpPr txBox="1">
            <a:spLocks noChangeArrowheads="1"/>
          </p:cNvSpPr>
          <p:nvPr/>
        </p:nvSpPr>
        <p:spPr bwMode="auto">
          <a:xfrm>
            <a:off x="5943600" y="4267201"/>
            <a:ext cx="704850" cy="366713"/>
          </a:xfrm>
          <a:prstGeom prst="rect">
            <a:avLst/>
          </a:prstGeom>
          <a:noFill/>
          <a:ln w="9525">
            <a:noFill/>
            <a:miter lim="800000"/>
            <a:headEnd/>
            <a:tailEnd/>
          </a:ln>
        </p:spPr>
        <p:txBody>
          <a:bodyPr wrap="none">
            <a:spAutoFit/>
          </a:bodyPr>
          <a:lstStyle/>
          <a:p>
            <a:r>
              <a:rPr lang="en-US"/>
              <a:t>Firm </a:t>
            </a:r>
          </a:p>
        </p:txBody>
      </p:sp>
      <p:sp>
        <p:nvSpPr>
          <p:cNvPr id="28689" name="Line 20"/>
          <p:cNvSpPr>
            <a:spLocks noChangeShapeType="1"/>
          </p:cNvSpPr>
          <p:nvPr/>
        </p:nvSpPr>
        <p:spPr bwMode="auto">
          <a:xfrm flipV="1">
            <a:off x="6553200" y="3733800"/>
            <a:ext cx="609600" cy="609600"/>
          </a:xfrm>
          <a:prstGeom prst="line">
            <a:avLst/>
          </a:prstGeom>
          <a:noFill/>
          <a:ln w="76200">
            <a:solidFill>
              <a:schemeClr val="tx1"/>
            </a:solidFill>
            <a:round/>
            <a:headEnd/>
            <a:tailEnd type="triangle" w="med" len="med"/>
          </a:ln>
        </p:spPr>
        <p:txBody>
          <a:bodyPr/>
          <a:lstStyle/>
          <a:p>
            <a:endParaRPr lang="en-IN"/>
          </a:p>
        </p:txBody>
      </p:sp>
      <p:sp>
        <p:nvSpPr>
          <p:cNvPr id="28690" name="Text Box 21"/>
          <p:cNvSpPr txBox="1">
            <a:spLocks noChangeArrowheads="1"/>
          </p:cNvSpPr>
          <p:nvPr/>
        </p:nvSpPr>
        <p:spPr bwMode="auto">
          <a:xfrm>
            <a:off x="4191000" y="5486400"/>
            <a:ext cx="1678665" cy="430887"/>
          </a:xfrm>
          <a:prstGeom prst="rect">
            <a:avLst/>
          </a:prstGeom>
          <a:noFill/>
          <a:ln w="9525">
            <a:noFill/>
            <a:miter lim="800000"/>
            <a:headEnd/>
            <a:tailEnd/>
          </a:ln>
        </p:spPr>
        <p:txBody>
          <a:bodyPr wrap="none">
            <a:spAutoFit/>
          </a:bodyPr>
          <a:lstStyle/>
          <a:p>
            <a:r>
              <a:rPr lang="en-US" sz="2200"/>
              <a:t>Human Need</a:t>
            </a:r>
          </a:p>
        </p:txBody>
      </p:sp>
      <p:sp>
        <p:nvSpPr>
          <p:cNvPr id="28691" name="Text Box 22"/>
          <p:cNvSpPr txBox="1">
            <a:spLocks noChangeArrowheads="1"/>
          </p:cNvSpPr>
          <p:nvPr/>
        </p:nvSpPr>
        <p:spPr bwMode="auto">
          <a:xfrm>
            <a:off x="4632326" y="3389313"/>
            <a:ext cx="944489" cy="430887"/>
          </a:xfrm>
          <a:prstGeom prst="rect">
            <a:avLst/>
          </a:prstGeom>
          <a:noFill/>
          <a:ln w="9525">
            <a:noFill/>
            <a:miter lim="800000"/>
            <a:headEnd/>
            <a:tailEnd/>
          </a:ln>
        </p:spPr>
        <p:txBody>
          <a:bodyPr wrap="none">
            <a:spAutoFit/>
          </a:bodyPr>
          <a:lstStyle/>
          <a:p>
            <a:r>
              <a:rPr lang="en-US" sz="2200" dirty="0"/>
              <a:t>human</a:t>
            </a:r>
          </a:p>
        </p:txBody>
      </p:sp>
      <p:sp>
        <p:nvSpPr>
          <p:cNvPr id="28692" name="Text Box 23"/>
          <p:cNvSpPr txBox="1">
            <a:spLocks noChangeArrowheads="1"/>
          </p:cNvSpPr>
          <p:nvPr/>
        </p:nvSpPr>
        <p:spPr bwMode="auto">
          <a:xfrm>
            <a:off x="7223126" y="3694113"/>
            <a:ext cx="861133" cy="369332"/>
          </a:xfrm>
          <a:prstGeom prst="rect">
            <a:avLst/>
          </a:prstGeom>
          <a:noFill/>
          <a:ln w="9525">
            <a:noFill/>
            <a:miter lim="800000"/>
            <a:headEnd/>
            <a:tailEnd/>
          </a:ln>
        </p:spPr>
        <p:txBody>
          <a:bodyPr wrap="none">
            <a:spAutoFit/>
          </a:bodyPr>
          <a:lstStyle/>
          <a:p>
            <a:r>
              <a:rPr lang="en-US"/>
              <a:t>Money </a:t>
            </a:r>
          </a:p>
        </p:txBody>
      </p:sp>
      <p:sp>
        <p:nvSpPr>
          <p:cNvPr id="28693" name="Text Box 24"/>
          <p:cNvSpPr txBox="1">
            <a:spLocks noChangeArrowheads="1"/>
          </p:cNvSpPr>
          <p:nvPr/>
        </p:nvSpPr>
        <p:spPr bwMode="auto">
          <a:xfrm>
            <a:off x="4343401" y="4114800"/>
            <a:ext cx="861133" cy="369332"/>
          </a:xfrm>
          <a:prstGeom prst="rect">
            <a:avLst/>
          </a:prstGeom>
          <a:noFill/>
          <a:ln w="9525">
            <a:noFill/>
            <a:miter lim="800000"/>
            <a:headEnd/>
            <a:tailEnd/>
          </a:ln>
        </p:spPr>
        <p:txBody>
          <a:bodyPr wrap="none">
            <a:spAutoFit/>
          </a:bodyPr>
          <a:lstStyle/>
          <a:p>
            <a:r>
              <a:rPr lang="en-US"/>
              <a:t>Money </a:t>
            </a:r>
          </a:p>
        </p:txBody>
      </p:sp>
      <p:sp>
        <p:nvSpPr>
          <p:cNvPr id="28694" name="Text Box 25"/>
          <p:cNvSpPr txBox="1">
            <a:spLocks noChangeArrowheads="1"/>
          </p:cNvSpPr>
          <p:nvPr/>
        </p:nvSpPr>
        <p:spPr bwMode="auto">
          <a:xfrm>
            <a:off x="3200400" y="4724401"/>
            <a:ext cx="889987" cy="430887"/>
          </a:xfrm>
          <a:prstGeom prst="rect">
            <a:avLst/>
          </a:prstGeom>
          <a:noFill/>
          <a:ln w="9525">
            <a:noFill/>
            <a:miter lim="800000"/>
            <a:headEnd/>
            <a:tailEnd/>
          </a:ln>
        </p:spPr>
        <p:txBody>
          <a:bodyPr wrap="none">
            <a:spAutoFit/>
          </a:bodyPr>
          <a:lstStyle/>
          <a:p>
            <a:r>
              <a:rPr lang="en-US" sz="2200" dirty="0"/>
              <a:t>Profit </a:t>
            </a:r>
          </a:p>
        </p:txBody>
      </p:sp>
      <p:sp>
        <p:nvSpPr>
          <p:cNvPr id="28695" name="Line 26"/>
          <p:cNvSpPr>
            <a:spLocks noChangeShapeType="1"/>
          </p:cNvSpPr>
          <p:nvPr/>
        </p:nvSpPr>
        <p:spPr bwMode="auto">
          <a:xfrm flipH="1">
            <a:off x="3962400" y="4648200"/>
            <a:ext cx="1981200" cy="304800"/>
          </a:xfrm>
          <a:prstGeom prst="line">
            <a:avLst/>
          </a:prstGeom>
          <a:noFill/>
          <a:ln w="76200">
            <a:solidFill>
              <a:schemeClr val="tx1"/>
            </a:solidFill>
            <a:round/>
            <a:headEnd/>
            <a:tailEnd type="triangle" w="med" len="med"/>
          </a:ln>
        </p:spPr>
        <p:txBody>
          <a:bodyPr/>
          <a:lstStyle/>
          <a:p>
            <a:endParaRPr lang="en-IN"/>
          </a:p>
        </p:txBody>
      </p:sp>
      <p:sp>
        <p:nvSpPr>
          <p:cNvPr id="28696" name="Line 27"/>
          <p:cNvSpPr>
            <a:spLocks noChangeShapeType="1"/>
          </p:cNvSpPr>
          <p:nvPr/>
        </p:nvSpPr>
        <p:spPr bwMode="auto">
          <a:xfrm flipV="1">
            <a:off x="3581400" y="3118080"/>
            <a:ext cx="1055279" cy="1606319"/>
          </a:xfrm>
          <a:prstGeom prst="line">
            <a:avLst/>
          </a:prstGeom>
          <a:noFill/>
          <a:ln w="9525">
            <a:solidFill>
              <a:schemeClr val="tx1"/>
            </a:solidFill>
            <a:prstDash val="lgDashDot"/>
            <a:round/>
            <a:headEnd/>
            <a:tailEnd type="triangle" w="med" len="med"/>
          </a:ln>
        </p:spPr>
        <p:txBody>
          <a:bodyPr/>
          <a:lstStyle/>
          <a:p>
            <a:endParaRPr lang="en-IN"/>
          </a:p>
        </p:txBody>
      </p:sp>
      <p:sp>
        <p:nvSpPr>
          <p:cNvPr id="28697" name="Line 28"/>
          <p:cNvSpPr>
            <a:spLocks noChangeShapeType="1"/>
          </p:cNvSpPr>
          <p:nvPr/>
        </p:nvSpPr>
        <p:spPr bwMode="auto">
          <a:xfrm flipH="1">
            <a:off x="5715000" y="4800600"/>
            <a:ext cx="533400" cy="762000"/>
          </a:xfrm>
          <a:prstGeom prst="line">
            <a:avLst/>
          </a:prstGeom>
          <a:noFill/>
          <a:ln w="28575">
            <a:solidFill>
              <a:schemeClr val="tx1"/>
            </a:solidFill>
            <a:round/>
            <a:headEnd/>
            <a:tailEnd type="triangle" w="med" len="med"/>
          </a:ln>
        </p:spPr>
        <p:txBody>
          <a:bodyPr/>
          <a:lstStyle/>
          <a:p>
            <a:endParaRPr lang="en-IN"/>
          </a:p>
        </p:txBody>
      </p:sp>
      <p:sp>
        <p:nvSpPr>
          <p:cNvPr id="28698" name="Text Box 29"/>
          <p:cNvSpPr txBox="1">
            <a:spLocks noChangeArrowheads="1"/>
          </p:cNvSpPr>
          <p:nvPr/>
        </p:nvSpPr>
        <p:spPr bwMode="auto">
          <a:xfrm>
            <a:off x="4648201" y="4953000"/>
            <a:ext cx="1045479" cy="369332"/>
          </a:xfrm>
          <a:prstGeom prst="rect">
            <a:avLst/>
          </a:prstGeom>
          <a:noFill/>
          <a:ln w="9525">
            <a:noFill/>
            <a:miter lim="800000"/>
            <a:headEnd/>
            <a:tailEnd/>
          </a:ln>
        </p:spPr>
        <p:txBody>
          <a:bodyPr wrap="none">
            <a:spAutoFit/>
          </a:bodyPr>
          <a:lstStyle/>
          <a:p>
            <a:r>
              <a:rPr lang="en-US"/>
              <a:t>Explores </a:t>
            </a:r>
          </a:p>
        </p:txBody>
      </p:sp>
      <p:sp>
        <p:nvSpPr>
          <p:cNvPr id="28699" name="Text Box 33"/>
          <p:cNvSpPr txBox="1">
            <a:spLocks noChangeArrowheads="1"/>
          </p:cNvSpPr>
          <p:nvPr/>
        </p:nvSpPr>
        <p:spPr bwMode="auto">
          <a:xfrm>
            <a:off x="9623425" y="4716463"/>
            <a:ext cx="184150" cy="366712"/>
          </a:xfrm>
          <a:prstGeom prst="rect">
            <a:avLst/>
          </a:prstGeom>
          <a:noFill/>
          <a:ln w="9525">
            <a:noFill/>
            <a:miter lim="800000"/>
            <a:headEnd/>
            <a:tailEnd/>
          </a:ln>
        </p:spPr>
        <p:txBody>
          <a:bodyPr>
            <a:spAutoFit/>
          </a:bodyPr>
          <a:lstStyle/>
          <a:p>
            <a:pPr>
              <a:spcBef>
                <a:spcPct val="50000"/>
              </a:spcBef>
            </a:pPr>
            <a:r>
              <a:rPr lang="en-US"/>
              <a:t>m</a:t>
            </a:r>
          </a:p>
        </p:txBody>
      </p:sp>
    </p:spTree>
    <p:extLst>
      <p:ext uri="{BB962C8B-B14F-4D97-AF65-F5344CB8AC3E}">
        <p14:creationId xmlns:p14="http://schemas.microsoft.com/office/powerpoint/2010/main" val="36193741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37469954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28943820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cstate="print"/>
          <a:srcRect/>
          <a:stretch>
            <a:fillRect/>
          </a:stretch>
        </p:blipFill>
        <p:spPr bwMode="auto">
          <a:xfrm>
            <a:off x="2671764" y="862014"/>
            <a:ext cx="6848475" cy="5133975"/>
          </a:xfrm>
          <a:prstGeom prst="rect">
            <a:avLst/>
          </a:prstGeom>
          <a:noFill/>
          <a:ln w="9525">
            <a:noFill/>
            <a:miter lim="800000"/>
            <a:headEnd/>
            <a:tailEnd/>
          </a:ln>
        </p:spPr>
      </p:pic>
    </p:spTree>
    <p:extLst>
      <p:ext uri="{BB962C8B-B14F-4D97-AF65-F5344CB8AC3E}">
        <p14:creationId xmlns:p14="http://schemas.microsoft.com/office/powerpoint/2010/main" val="58918174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943</TotalTime>
  <Words>4410</Words>
  <Application>Microsoft Office PowerPoint</Application>
  <PresentationFormat>Widescreen</PresentationFormat>
  <Paragraphs>693</Paragraphs>
  <Slides>92</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3" baseType="lpstr">
      <vt:lpstr>Arial</vt:lpstr>
      <vt:lpstr>Calibri</vt:lpstr>
      <vt:lpstr>Cambria Math</vt:lpstr>
      <vt:lpstr>Garamond</vt:lpstr>
      <vt:lpstr>Tahoma</vt:lpstr>
      <vt:lpstr>Times New Roman</vt:lpstr>
      <vt:lpstr>Verdana</vt:lpstr>
      <vt:lpstr>Wingdings</vt:lpstr>
      <vt:lpstr>Wingdings 2</vt:lpstr>
      <vt:lpstr>Organic</vt:lpstr>
      <vt:lpstr>Chart</vt:lpstr>
      <vt:lpstr>Principles of Management (MS 731)</vt:lpstr>
      <vt:lpstr>PowerPoint Presentation</vt:lpstr>
      <vt:lpstr>TOPICS TO BE COVERED </vt:lpstr>
      <vt:lpstr>Principles</vt:lpstr>
      <vt:lpstr>FOR EXAMPLE: THE CONCEPT OF FREE BODY DIAGRAM</vt:lpstr>
      <vt:lpstr>What is EFA?</vt:lpstr>
      <vt:lpstr>EXAMPLE OF AN AVERAGE WORKER AND A QUALIFIED WORKER</vt:lpstr>
      <vt:lpstr> </vt:lpstr>
      <vt:lpstr>Economic Concept of Flow of Resources </vt:lpstr>
      <vt:lpstr>PowerPoint Presentation</vt:lpstr>
      <vt:lpstr>What is management &amp; how does it get related with the business? </vt:lpstr>
      <vt:lpstr>Concept of Productivity, Effectiveness and Efficiency</vt:lpstr>
      <vt:lpstr>Who is the winner? How much a loser has to improve?</vt:lpstr>
      <vt:lpstr>Who is the winner? How much a loser has to improve?</vt:lpstr>
      <vt:lpstr>What managers do?</vt:lpstr>
      <vt:lpstr>Managers perform management for the organization</vt:lpstr>
      <vt:lpstr>Flow Inside the Firm</vt:lpstr>
      <vt:lpstr>What is a Product?</vt:lpstr>
      <vt:lpstr>Service system</vt:lpstr>
      <vt:lpstr>PowerPoint Presentation</vt:lpstr>
      <vt:lpstr>Why DO WE SEE ONLY three levels? </vt:lpstr>
      <vt:lpstr>External Environment</vt:lpstr>
      <vt:lpstr>Schematic diagram</vt:lpstr>
      <vt:lpstr>MANAGEMENT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 with Time scale</vt:lpstr>
      <vt:lpstr>Business Environment</vt:lpstr>
      <vt:lpstr>Definition of Business Environment</vt:lpstr>
      <vt:lpstr>PowerPoint Presentation</vt:lpstr>
      <vt:lpstr>External Environment</vt:lpstr>
      <vt:lpstr>Contemporary Business Environment &amp; challenges</vt:lpstr>
      <vt:lpstr>PowerPoint Presentation</vt:lpstr>
      <vt:lpstr>Supplier Relationships</vt:lpstr>
      <vt:lpstr>Few relevant factors are shown below</vt:lpstr>
      <vt:lpstr>Value and Customer Perceived Value</vt:lpstr>
      <vt:lpstr>Cont with value</vt:lpstr>
      <vt:lpstr>PowerPoint Presentation</vt:lpstr>
      <vt:lpstr>Customer Satisfaction</vt:lpstr>
      <vt:lpstr>Customer Loyalty &amp; Retention</vt:lpstr>
      <vt:lpstr>Why?</vt:lpstr>
      <vt:lpstr>Cont with value</vt:lpstr>
      <vt:lpstr>What is Value chain?</vt:lpstr>
      <vt:lpstr>PowerPoint Presentation</vt:lpstr>
      <vt:lpstr>WHAT IS SUPPLY CHAIN?</vt:lpstr>
      <vt:lpstr>Distributors &amp; Retailers</vt:lpstr>
      <vt:lpstr>PowerPoint Presentation</vt:lpstr>
      <vt:lpstr>PowerPoint Presentation</vt:lpstr>
      <vt:lpstr>Competition </vt:lpstr>
      <vt:lpstr>A glimpse of Perfect Competition</vt:lpstr>
      <vt:lpstr>Meaning of MTP</vt:lpstr>
      <vt:lpstr>Objectives of the Monopolies and Restrictive Trade Practices Acts 1969 </vt:lpstr>
      <vt:lpstr>Can Quality Improve the Competitiveness of a firm</vt:lpstr>
      <vt:lpstr>What is Competitive Advantage?</vt:lpstr>
      <vt:lpstr>Where is your rival’s positioning?</vt:lpstr>
      <vt:lpstr>PowerPoint Presentation</vt:lpstr>
      <vt:lpstr>PowerPoint Presentation</vt:lpstr>
      <vt:lpstr>PowerPoint Presentation</vt:lpstr>
      <vt:lpstr>PowerPoint Presentation</vt:lpstr>
      <vt:lpstr>PowerPoint Presentation</vt:lpstr>
      <vt:lpstr>PowerPoint Presentation</vt:lpstr>
      <vt:lpstr>Economic Environment </vt:lpstr>
      <vt:lpstr>PowerPoint Presentation</vt:lpstr>
      <vt:lpstr>Cont with Economic Environment</vt:lpstr>
      <vt:lpstr>Introduction</vt:lpstr>
      <vt:lpstr>Objectives</vt:lpstr>
      <vt:lpstr>Introduction</vt:lpstr>
      <vt:lpstr>Definition Stock Exchange as a “a association, organization or body of individuals, whether incorporated or not, established for the purpose of assisting, regulating and controlling, business in buying, selling and dealing in securities”. </vt:lpstr>
      <vt:lpstr>PowerPoint Presentation</vt:lpstr>
      <vt:lpstr>Impact of Technology change?</vt:lpstr>
      <vt:lpstr>Market Structure and Technological Change</vt:lpstr>
      <vt:lpstr>PowerPoint Presentation</vt:lpstr>
      <vt:lpstr>Demography means?</vt:lpstr>
      <vt:lpstr>Role of Government in the Economy</vt:lpstr>
      <vt:lpstr>PowerPoint Presentation</vt:lpstr>
      <vt:lpstr>Government Control Over Business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Management (MS 731)</dc:title>
  <dc:creator>NITD</dc:creator>
  <cp:lastModifiedBy>NITD</cp:lastModifiedBy>
  <cp:revision>130</cp:revision>
  <dcterms:created xsi:type="dcterms:W3CDTF">2024-07-27T11:55:41Z</dcterms:created>
  <dcterms:modified xsi:type="dcterms:W3CDTF">2024-07-29T04:12:27Z</dcterms:modified>
</cp:coreProperties>
</file>